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Lst>
  <p:sldSz cy="5143500" cx="9144000"/>
  <p:notesSz cx="6858000" cy="9144000"/>
  <p:embeddedFontLst>
    <p:embeddedFont>
      <p:font typeface="Lexend SemiBold"/>
      <p:regular r:id="rId28"/>
      <p:bold r:id="rId29"/>
    </p:embeddedFont>
    <p:embeddedFont>
      <p:font typeface="Roboto"/>
      <p:regular r:id="rId30"/>
      <p:bold r:id="rId31"/>
      <p:italic r:id="rId32"/>
      <p:boldItalic r:id="rId33"/>
    </p:embeddedFont>
    <p:embeddedFont>
      <p:font typeface="Lexend"/>
      <p:regular r:id="rId34"/>
      <p:bold r:id="rId35"/>
    </p:embeddedFont>
    <p:embeddedFont>
      <p:font typeface="Roboto Mono"/>
      <p:regular r:id="rId36"/>
      <p:bold r:id="rId37"/>
      <p:italic r:id="rId38"/>
      <p:boldItalic r:id="rId3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font" Target="fonts/LexendSemiBold-regular.fntdata"/><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LexendSemiBold-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oboto-bold.fntdata"/><Relationship Id="rId30" Type="http://schemas.openxmlformats.org/officeDocument/2006/relationships/font" Target="fonts/Roboto-regular.fntdata"/><Relationship Id="rId11" Type="http://schemas.openxmlformats.org/officeDocument/2006/relationships/slide" Target="slides/slide6.xml"/><Relationship Id="rId33" Type="http://schemas.openxmlformats.org/officeDocument/2006/relationships/font" Target="fonts/Roboto-boldItalic.fntdata"/><Relationship Id="rId10" Type="http://schemas.openxmlformats.org/officeDocument/2006/relationships/slide" Target="slides/slide5.xml"/><Relationship Id="rId32" Type="http://schemas.openxmlformats.org/officeDocument/2006/relationships/font" Target="fonts/Roboto-italic.fntdata"/><Relationship Id="rId13" Type="http://schemas.openxmlformats.org/officeDocument/2006/relationships/slide" Target="slides/slide8.xml"/><Relationship Id="rId35" Type="http://schemas.openxmlformats.org/officeDocument/2006/relationships/font" Target="fonts/Lexend-bold.fntdata"/><Relationship Id="rId12" Type="http://schemas.openxmlformats.org/officeDocument/2006/relationships/slide" Target="slides/slide7.xml"/><Relationship Id="rId34" Type="http://schemas.openxmlformats.org/officeDocument/2006/relationships/font" Target="fonts/Lexend-regular.fntdata"/><Relationship Id="rId15" Type="http://schemas.openxmlformats.org/officeDocument/2006/relationships/slide" Target="slides/slide10.xml"/><Relationship Id="rId37" Type="http://schemas.openxmlformats.org/officeDocument/2006/relationships/font" Target="fonts/RobotoMono-bold.fntdata"/><Relationship Id="rId14" Type="http://schemas.openxmlformats.org/officeDocument/2006/relationships/slide" Target="slides/slide9.xml"/><Relationship Id="rId36" Type="http://schemas.openxmlformats.org/officeDocument/2006/relationships/font" Target="fonts/RobotoMono-regular.fntdata"/><Relationship Id="rId17" Type="http://schemas.openxmlformats.org/officeDocument/2006/relationships/slide" Target="slides/slide12.xml"/><Relationship Id="rId39" Type="http://schemas.openxmlformats.org/officeDocument/2006/relationships/font" Target="fonts/RobotoMono-boldItalic.fntdata"/><Relationship Id="rId16" Type="http://schemas.openxmlformats.org/officeDocument/2006/relationships/slide" Target="slides/slide11.xml"/><Relationship Id="rId38" Type="http://schemas.openxmlformats.org/officeDocument/2006/relationships/font" Target="fonts/RobotoMono-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2ca27943887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2ca27943887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s" sz="1200">
                <a:solidFill>
                  <a:srgbClr val="0D0D0D"/>
                </a:solidFill>
                <a:highlight>
                  <a:srgbClr val="FFFFFF"/>
                </a:highlight>
                <a:latin typeface="Roboto"/>
                <a:ea typeface="Roboto"/>
                <a:cs typeface="Roboto"/>
                <a:sym typeface="Roboto"/>
              </a:rPr>
              <a:t>Good evening, everyone. Today, I'm going to present to you an analysis of the "Netflix TV Shows and Movies" dataset, which offers a comprehensive look at the wide range of titles available on the popular streaming platform and contains important information about various TV shows and movies available on Netflix.</a:t>
            </a:r>
            <a:endParaRPr sz="1200">
              <a:solidFill>
                <a:srgbClr val="0D0D0D"/>
              </a:solidFill>
              <a:highlight>
                <a:srgbClr val="FFFFFF"/>
              </a:highlight>
              <a:latin typeface="Roboto"/>
              <a:ea typeface="Roboto"/>
              <a:cs typeface="Roboto"/>
              <a:sym typeface="Roboto"/>
            </a:endParaRPr>
          </a:p>
          <a:p>
            <a:pPr indent="0" lvl="0" marL="0" rtl="0" algn="l">
              <a:lnSpc>
                <a:spcPct val="115000"/>
              </a:lnSpc>
              <a:spcBef>
                <a:spcPts val="1500"/>
              </a:spcBef>
              <a:spcAft>
                <a:spcPts val="1500"/>
              </a:spcAft>
              <a:buClr>
                <a:schemeClr val="dk1"/>
              </a:buClr>
              <a:buSzPts val="1100"/>
              <a:buFont typeface="Arial"/>
              <a:buNone/>
            </a:pPr>
            <a:r>
              <a:t/>
            </a:r>
            <a:endParaRPr sz="1200">
              <a:solidFill>
                <a:srgbClr val="0D0D0D"/>
              </a:solidFill>
              <a:latin typeface="Roboto"/>
              <a:ea typeface="Roboto"/>
              <a:cs typeface="Roboto"/>
              <a:sym typeface="Roboto"/>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2cd99e3cfbb_0_2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2cd99e3cfbb_0_2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500"/>
              </a:spcBef>
              <a:spcAft>
                <a:spcPts val="1500"/>
              </a:spcAft>
              <a:buClr>
                <a:schemeClr val="dk1"/>
              </a:buClr>
              <a:buSzPts val="1100"/>
              <a:buFont typeface="Arial"/>
              <a:buNone/>
            </a:pPr>
            <a:r>
              <a:rPr lang="es" sz="1200">
                <a:solidFill>
                  <a:srgbClr val="0D0D0D"/>
                </a:solidFill>
                <a:highlight>
                  <a:srgbClr val="FFFFFF"/>
                </a:highlight>
                <a:latin typeface="Roboto"/>
                <a:ea typeface="Roboto"/>
                <a:cs typeface="Roboto"/>
                <a:sym typeface="Roboto"/>
              </a:rPr>
              <a:t>IMDb votes have increased steadily (STED-lee) over time, with more people voting for movies and shows each year.</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2cd99e3cfbb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2cd99e3cfbb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500"/>
              </a:spcBef>
              <a:spcAft>
                <a:spcPts val="1500"/>
              </a:spcAft>
              <a:buClr>
                <a:schemeClr val="dk1"/>
              </a:buClr>
              <a:buSzPts val="1100"/>
              <a:buFont typeface="Arial"/>
              <a:buNone/>
            </a:pPr>
            <a:r>
              <a:rPr lang="es" sz="1200">
                <a:solidFill>
                  <a:srgbClr val="0D0D0D"/>
                </a:solidFill>
                <a:highlight>
                  <a:srgbClr val="FFFFFF"/>
                </a:highlight>
                <a:latin typeface="Roboto"/>
                <a:ea typeface="Roboto"/>
                <a:cs typeface="Roboto"/>
                <a:sym typeface="Roboto"/>
              </a:rPr>
              <a:t>Age certification ratings indicate that "Unknown" is the most common, followed by TV mature audiences. This suggests a need for a clear age ratings for Netflix content.</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2cd99e3cfbb_0_2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2cd99e3cfbb_0_2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40000"/>
              </a:lnSpc>
              <a:spcBef>
                <a:spcPts val="0"/>
              </a:spcBef>
              <a:spcAft>
                <a:spcPts val="200"/>
              </a:spcAft>
              <a:buClr>
                <a:schemeClr val="dk1"/>
              </a:buClr>
              <a:buSzPts val="1100"/>
              <a:buFont typeface="Arial"/>
              <a:buNone/>
            </a:pPr>
            <a:r>
              <a:rPr lang="es" sz="1050">
                <a:solidFill>
                  <a:srgbClr val="202214"/>
                </a:solidFill>
                <a:highlight>
                  <a:srgbClr val="FFFFFF"/>
                </a:highlight>
              </a:rPr>
              <a:t>As you can see in the explanation of different type of age certification added,  there are more than one value for the same age group. I collect these values by age group and ( Next slide)</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2cd99e3cfbb_0_2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2cd99e3cfbb_0_2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2cd99e3cfbb_0_3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2cd99e3cfbb_0_3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500"/>
              </a:spcBef>
              <a:spcAft>
                <a:spcPts val="1500"/>
              </a:spcAft>
              <a:buClr>
                <a:schemeClr val="dk1"/>
              </a:buClr>
              <a:buSzPts val="1100"/>
              <a:buFont typeface="Arial"/>
              <a:buNone/>
            </a:pPr>
            <a:r>
              <a:rPr lang="es" sz="1200">
                <a:solidFill>
                  <a:srgbClr val="0D0D0D"/>
                </a:solidFill>
                <a:highlight>
                  <a:srgbClr val="FFFFFF"/>
                </a:highlight>
                <a:latin typeface="Roboto"/>
                <a:ea typeface="Roboto"/>
                <a:cs typeface="Roboto"/>
                <a:sym typeface="Roboto"/>
              </a:rPr>
              <a:t>A significant portion of Netflix content (45.1%) is purposed for adults aged 18 and above, while only 3.5% is purposed for kids.</a:t>
            </a:r>
            <a:endParaRPr>
              <a:solidFill>
                <a:srgbClr val="595959"/>
              </a:solidFill>
              <a:latin typeface="Lexend"/>
              <a:ea typeface="Lexend"/>
              <a:cs typeface="Lexend"/>
              <a:sym typeface="Lexen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2cd99e3cfbb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2cd99e3cfbb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500"/>
              </a:spcBef>
              <a:spcAft>
                <a:spcPts val="1500"/>
              </a:spcAft>
              <a:buNone/>
            </a:pPr>
            <a:r>
              <a:rPr lang="es" sz="1200">
                <a:solidFill>
                  <a:srgbClr val="0D0D0D"/>
                </a:solidFill>
                <a:highlight>
                  <a:srgbClr val="FFFFFF"/>
                </a:highlight>
                <a:latin typeface="Roboto"/>
                <a:ea typeface="Roboto"/>
                <a:cs typeface="Roboto"/>
                <a:sym typeface="Roboto"/>
              </a:rPr>
              <a:t>Analyzing runtime trends, we find that movies have longer runtimes compared to TV shows, reflecting different storytelling formats.</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2cd99e3cfbb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2cd99e3cfbb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500"/>
              </a:spcBef>
              <a:spcAft>
                <a:spcPts val="0"/>
              </a:spcAft>
              <a:buClr>
                <a:schemeClr val="dk1"/>
              </a:buClr>
              <a:buSzPts val="1100"/>
              <a:buFont typeface="Arial"/>
              <a:buNone/>
            </a:pPr>
            <a:r>
              <a:rPr lang="es" sz="1200">
                <a:solidFill>
                  <a:srgbClr val="0D0D0D"/>
                </a:solidFill>
                <a:highlight>
                  <a:srgbClr val="FFFFFF"/>
                </a:highlight>
                <a:latin typeface="Roboto"/>
                <a:ea typeface="Roboto"/>
                <a:cs typeface="Roboto"/>
                <a:sym typeface="Roboto"/>
              </a:rPr>
              <a:t>Over time, the average runtime for TV shows has increased, while the average runtime for movies has declined.</a:t>
            </a:r>
            <a:endParaRPr sz="1200">
              <a:solidFill>
                <a:srgbClr val="0D0D0D"/>
              </a:solidFill>
              <a:highlight>
                <a:srgbClr val="FFFFFF"/>
              </a:highlight>
              <a:latin typeface="Roboto"/>
              <a:ea typeface="Roboto"/>
              <a:cs typeface="Roboto"/>
              <a:sym typeface="Roboto"/>
            </a:endParaRPr>
          </a:p>
          <a:p>
            <a:pPr indent="0" lvl="0" marL="0" rtl="0" algn="l">
              <a:spcBef>
                <a:spcPts val="150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2cd99e3cfbb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2cd99e3cfbb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500"/>
              </a:spcBef>
              <a:spcAft>
                <a:spcPts val="1500"/>
              </a:spcAft>
              <a:buNone/>
            </a:pPr>
            <a:r>
              <a:rPr lang="es" sz="1200">
                <a:solidFill>
                  <a:srgbClr val="0D0D0D"/>
                </a:solidFill>
                <a:highlight>
                  <a:srgbClr val="FFFFFF"/>
                </a:highlight>
                <a:latin typeface="Roboto"/>
                <a:ea typeface="Roboto"/>
                <a:cs typeface="Roboto"/>
                <a:sym typeface="Roboto"/>
              </a:rPr>
              <a:t>Top-rated titles on IMDb include "Breaking Bad," "Inception," and "Forrest Gump," with scores ranging from 8.0 to 9.5.</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2cd99e3cfbb_0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2cd99e3cfbb_0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500"/>
              </a:spcBef>
              <a:spcAft>
                <a:spcPts val="1500"/>
              </a:spcAft>
              <a:buNone/>
            </a:pPr>
            <a:r>
              <a:rPr lang="es" sz="1200">
                <a:solidFill>
                  <a:srgbClr val="0D0D0D"/>
                </a:solidFill>
                <a:highlight>
                  <a:srgbClr val="FFFFFF"/>
                </a:highlight>
                <a:latin typeface="Roboto"/>
                <a:ea typeface="Roboto"/>
                <a:cs typeface="Roboto"/>
                <a:sym typeface="Roboto"/>
              </a:rPr>
              <a:t>Our visualization shows a correlation between IMDb score and votes, indicating that higher-rated titles tend to have more votes.</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2cd99e3cfbb_0_2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2cd99e3cfbb_0_2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500"/>
              </a:spcBef>
              <a:spcAft>
                <a:spcPts val="1500"/>
              </a:spcAft>
              <a:buNone/>
            </a:pPr>
            <a:r>
              <a:rPr lang="es" sz="1200">
                <a:solidFill>
                  <a:srgbClr val="0D0D0D"/>
                </a:solidFill>
                <a:highlight>
                  <a:srgbClr val="FFFFFF"/>
                </a:highlight>
                <a:latin typeface="Roboto"/>
                <a:ea typeface="Roboto"/>
                <a:cs typeface="Roboto"/>
                <a:sym typeface="Roboto"/>
              </a:rPr>
              <a:t>When filtering movies with high IMDb scores and votes, we find cases where movies have high scores but few votes, highlighting the importance of considering both factors.</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g2ca27943887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g2ca27943887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500"/>
              </a:spcBef>
              <a:spcAft>
                <a:spcPts val="0"/>
              </a:spcAft>
              <a:buClr>
                <a:schemeClr val="dk1"/>
              </a:buClr>
              <a:buSzPts val="1100"/>
              <a:buFont typeface="Arial"/>
              <a:buNone/>
            </a:pPr>
            <a:r>
              <a:rPr lang="es" sz="1200">
                <a:solidFill>
                  <a:srgbClr val="0D0D0D"/>
                </a:solidFill>
                <a:highlight>
                  <a:srgbClr val="FFFFFF"/>
                </a:highlight>
                <a:latin typeface="Roboto"/>
                <a:ea typeface="Roboto"/>
                <a:cs typeface="Roboto"/>
                <a:sym typeface="Roboto"/>
              </a:rPr>
              <a:t>Our goal with this analysis is to understand what Netflix viewers like by analyzing IMDb scores and ratings for TV shows and movies. This helps creators and platforms know what people enjoy watching. We'll also look at the age ratings to see who watches different types of shows and movies. </a:t>
            </a:r>
            <a:endParaRPr sz="1200">
              <a:solidFill>
                <a:srgbClr val="0D0D0D"/>
              </a:solidFill>
              <a:highlight>
                <a:srgbClr val="FFFFFF"/>
              </a:highlight>
              <a:latin typeface="Roboto"/>
              <a:ea typeface="Roboto"/>
              <a:cs typeface="Roboto"/>
              <a:sym typeface="Roboto"/>
            </a:endParaRPr>
          </a:p>
          <a:p>
            <a:pPr indent="0" lvl="0" marL="0" rtl="0" algn="l">
              <a:lnSpc>
                <a:spcPct val="115000"/>
              </a:lnSpc>
              <a:spcBef>
                <a:spcPts val="1500"/>
              </a:spcBef>
              <a:spcAft>
                <a:spcPts val="0"/>
              </a:spcAft>
              <a:buClr>
                <a:schemeClr val="dk1"/>
              </a:buClr>
              <a:buSzPts val="1100"/>
              <a:buFont typeface="Arial"/>
              <a:buNone/>
            </a:pPr>
            <a:r>
              <a:rPr lang="es" sz="1200">
                <a:solidFill>
                  <a:srgbClr val="0D0D0D"/>
                </a:solidFill>
                <a:highlight>
                  <a:srgbClr val="FFFFFF"/>
                </a:highlight>
                <a:latin typeface="Roboto"/>
                <a:ea typeface="Roboto"/>
                <a:cs typeface="Roboto"/>
                <a:sym typeface="Roboto"/>
              </a:rPr>
              <a:t>Also, we will compare scores and votes overtime to show how Netflix content has changed. </a:t>
            </a:r>
            <a:endParaRPr sz="1200">
              <a:solidFill>
                <a:srgbClr val="0D0D0D"/>
              </a:solidFill>
              <a:highlight>
                <a:srgbClr val="FFFFFF"/>
              </a:highlight>
              <a:latin typeface="Roboto"/>
              <a:ea typeface="Roboto"/>
              <a:cs typeface="Roboto"/>
              <a:sym typeface="Roboto"/>
            </a:endParaRPr>
          </a:p>
          <a:p>
            <a:pPr indent="0" lvl="0" marL="0" rtl="0" algn="l">
              <a:lnSpc>
                <a:spcPct val="115000"/>
              </a:lnSpc>
              <a:spcBef>
                <a:spcPts val="1500"/>
              </a:spcBef>
              <a:spcAft>
                <a:spcPts val="1500"/>
              </a:spcAft>
              <a:buClr>
                <a:schemeClr val="dk1"/>
              </a:buClr>
              <a:buSzPts val="1100"/>
              <a:buFont typeface="Arial"/>
              <a:buNone/>
            </a:pPr>
            <a:r>
              <a:rPr lang="es" sz="1200">
                <a:solidFill>
                  <a:srgbClr val="0D0D0D"/>
                </a:solidFill>
                <a:highlight>
                  <a:srgbClr val="FFFFFF"/>
                </a:highlight>
                <a:latin typeface="Roboto"/>
                <a:ea typeface="Roboto"/>
                <a:cs typeface="Roboto"/>
                <a:sym typeface="Roboto"/>
              </a:rPr>
              <a:t>Understanding these patterns helps make shows and movies better, so they match what viewers like. Overall, our analysis of Netflix data gives important insights into what people like to watch, who watches it, and how content quality has changed over time.</a:t>
            </a:r>
            <a:endParaRPr sz="1200">
              <a:solidFill>
                <a:srgbClr val="0D0D0D"/>
              </a:solidFill>
              <a:latin typeface="Roboto"/>
              <a:ea typeface="Roboto"/>
              <a:cs typeface="Roboto"/>
              <a:sym typeface="Roboto"/>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2cd99e3cfbb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2cd99e3cfbb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200">
                <a:solidFill>
                  <a:srgbClr val="0D0D0D"/>
                </a:solidFill>
                <a:highlight>
                  <a:srgbClr val="FFFFFF"/>
                </a:highlight>
                <a:latin typeface="Roboto"/>
                <a:ea typeface="Roboto"/>
                <a:cs typeface="Roboto"/>
                <a:sym typeface="Roboto"/>
              </a:rPr>
              <a:t>In addition to IMDb scores and votes, our analysis of text descriptions displays common topics like "love," "family," and "life" in Netflix content.</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2cd99e3cfbb_0_1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2cd99e3cfbb_0_1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sz="1200">
              <a:solidFill>
                <a:srgbClr val="0D0D0D"/>
              </a:solidFill>
              <a:highlight>
                <a:srgbClr val="FFFFFF"/>
              </a:highlight>
              <a:latin typeface="Roboto"/>
              <a:ea typeface="Roboto"/>
              <a:cs typeface="Roboto"/>
              <a:sym typeface="Roboto"/>
            </a:endParaRPr>
          </a:p>
          <a:p>
            <a:pPr indent="-304800" lvl="0" marL="457200" rtl="0" algn="l">
              <a:lnSpc>
                <a:spcPct val="115000"/>
              </a:lnSpc>
              <a:spcBef>
                <a:spcPts val="1500"/>
              </a:spcBef>
              <a:spcAft>
                <a:spcPts val="0"/>
              </a:spcAft>
              <a:buClr>
                <a:srgbClr val="0D0D0D"/>
              </a:buClr>
              <a:buSzPts val="1200"/>
              <a:buFont typeface="Roboto"/>
              <a:buChar char="●"/>
            </a:pPr>
            <a:r>
              <a:rPr lang="es" sz="1200">
                <a:solidFill>
                  <a:srgbClr val="0D0D0D"/>
                </a:solidFill>
                <a:highlight>
                  <a:srgbClr val="FFFFFF"/>
                </a:highlight>
                <a:latin typeface="Roboto"/>
                <a:ea typeface="Roboto"/>
                <a:cs typeface="Roboto"/>
                <a:sym typeface="Roboto"/>
              </a:rPr>
              <a:t>In conclusion, our analysis provides valuable insights into audience preferences, content quality, and trends in the entertainment industry. Moving forward, we plan to investigate Netflix's content sources and explore top movie and TV show genders.</a:t>
            </a:r>
            <a:endParaRPr sz="1200">
              <a:solidFill>
                <a:srgbClr val="0D0D0D"/>
              </a:solidFill>
              <a:highlight>
                <a:srgbClr val="FFFFFF"/>
              </a:highlight>
              <a:latin typeface="Roboto"/>
              <a:ea typeface="Roboto"/>
              <a:cs typeface="Roboto"/>
              <a:sym typeface="Roboto"/>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2cd99e3cfbb_0_2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2cd99e3cfbb_0_2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This is all , thank you</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g2cd99e3cfb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g2cd99e3cfb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500"/>
              </a:spcBef>
              <a:spcAft>
                <a:spcPts val="1500"/>
              </a:spcAft>
              <a:buNone/>
            </a:pPr>
            <a:r>
              <a:rPr lang="es" sz="1200">
                <a:solidFill>
                  <a:srgbClr val="0D0D0D"/>
                </a:solidFill>
                <a:highlight>
                  <a:srgbClr val="FFFFFF"/>
                </a:highlight>
                <a:latin typeface="Roboto"/>
                <a:ea typeface="Roboto"/>
                <a:cs typeface="Roboto"/>
                <a:sym typeface="Roboto"/>
              </a:rPr>
              <a:t>This dataset includes important information such as the title, type (TV show or movie), brief description, release year, age rating, runtime, IMDb score, and votes. With over 5,200 (five thousand two hundred)  items and unique titles, it provides valuable insights into viewer preferences and Netflix's content strategy.</a:t>
            </a:r>
            <a:endParaRPr sz="1200">
              <a:solidFill>
                <a:srgbClr val="0D0D0D"/>
              </a:solidFill>
              <a:latin typeface="Roboto"/>
              <a:ea typeface="Roboto"/>
              <a:cs typeface="Roboto"/>
              <a:sym typeface="Roboto"/>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g2ca27943887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g2ca27943887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s" sz="1200">
                <a:solidFill>
                  <a:srgbClr val="0D0D0D"/>
                </a:solidFill>
                <a:highlight>
                  <a:srgbClr val="FFFFFF"/>
                </a:highlight>
                <a:latin typeface="Roboto"/>
                <a:ea typeface="Roboto"/>
                <a:cs typeface="Roboto"/>
                <a:sym typeface="Roboto"/>
              </a:rPr>
              <a:t>Netflix has way more movies than shows 3391 (three thousand three hundred ninety-one) movies, and only 1876 (one thousand eight hundred seventy-six) TV shows indicating a strong focus on providing subscribers with a variety of movie choices.</a:t>
            </a:r>
            <a:endParaRPr sz="1200">
              <a:solidFill>
                <a:srgbClr val="0D0D0D"/>
              </a:solidFill>
              <a:highlight>
                <a:srgbClr val="FFFFFF"/>
              </a:highlight>
              <a:latin typeface="Roboto"/>
              <a:ea typeface="Roboto"/>
              <a:cs typeface="Roboto"/>
              <a:sym typeface="Roboto"/>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2ca27943887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2ca27943887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s" sz="1200">
                <a:solidFill>
                  <a:srgbClr val="0D0D0D"/>
                </a:solidFill>
                <a:highlight>
                  <a:srgbClr val="FFFFFF"/>
                </a:highlight>
                <a:latin typeface="Roboto"/>
                <a:ea typeface="Roboto"/>
                <a:cs typeface="Roboto"/>
                <a:sym typeface="Roboto"/>
              </a:rPr>
              <a:t>The increase in movie and show releases indicate that the entertainment world is growing. This is because new technology has made it easier and more creative to make content</a:t>
            </a:r>
            <a:endParaRPr sz="1200">
              <a:solidFill>
                <a:srgbClr val="0D0D0D"/>
              </a:solidFill>
              <a:highlight>
                <a:srgbClr val="FFFFFF"/>
              </a:highlight>
              <a:latin typeface="Roboto"/>
              <a:ea typeface="Roboto"/>
              <a:cs typeface="Roboto"/>
              <a:sym typeface="Roboto"/>
            </a:endParaRPr>
          </a:p>
          <a:p>
            <a:pPr indent="0" lvl="0" marL="0" rtl="0" algn="l">
              <a:lnSpc>
                <a:spcPct val="115000"/>
              </a:lnSpc>
              <a:spcBef>
                <a:spcPts val="1500"/>
              </a:spcBef>
              <a:spcAft>
                <a:spcPts val="1500"/>
              </a:spcAft>
              <a:buNone/>
            </a:pPr>
            <a:r>
              <a:t/>
            </a:r>
            <a:endParaRPr sz="1200">
              <a:solidFill>
                <a:srgbClr val="0D0D0D"/>
              </a:solidFill>
              <a:highlight>
                <a:srgbClr val="FFFFFF"/>
              </a:highlight>
              <a:latin typeface="Roboto"/>
              <a:ea typeface="Roboto"/>
              <a:cs typeface="Roboto"/>
              <a:sym typeface="Roboto"/>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2cd99e3cfbb_0_2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2cd99e3cfbb_0_2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500"/>
              </a:spcBef>
              <a:spcAft>
                <a:spcPts val="0"/>
              </a:spcAft>
              <a:buClr>
                <a:schemeClr val="dk1"/>
              </a:buClr>
              <a:buSzPts val="1100"/>
              <a:buFont typeface="Arial"/>
              <a:buNone/>
            </a:pPr>
            <a:r>
              <a:rPr lang="es" sz="1200">
                <a:solidFill>
                  <a:srgbClr val="0D0D0D"/>
                </a:solidFill>
                <a:highlight>
                  <a:srgbClr val="FFFFFF"/>
                </a:highlight>
                <a:latin typeface="Roboto"/>
                <a:ea typeface="Roboto"/>
                <a:cs typeface="Roboto"/>
                <a:sym typeface="Roboto"/>
              </a:rPr>
              <a:t>From 2018 to 2021, there were over 400 movie releases each year, with a peak in 2019. Similarly, the most TV show releases occurred in 2018 ( Next slide)</a:t>
            </a:r>
            <a:endParaRPr sz="1200">
              <a:solidFill>
                <a:srgbClr val="0D0D0D"/>
              </a:solidFill>
              <a:highlight>
                <a:srgbClr val="FFFFFF"/>
              </a:highlight>
              <a:latin typeface="Roboto"/>
              <a:ea typeface="Roboto"/>
              <a:cs typeface="Roboto"/>
              <a:sym typeface="Roboto"/>
            </a:endParaRPr>
          </a:p>
          <a:p>
            <a:pPr indent="0" lvl="0" marL="0" rtl="0" algn="l">
              <a:lnSpc>
                <a:spcPct val="115000"/>
              </a:lnSpc>
              <a:spcBef>
                <a:spcPts val="1500"/>
              </a:spcBef>
              <a:spcAft>
                <a:spcPts val="1500"/>
              </a:spcAft>
              <a:buClr>
                <a:schemeClr val="dk1"/>
              </a:buClr>
              <a:buSzPts val="1100"/>
              <a:buFont typeface="Arial"/>
              <a:buNone/>
            </a:pPr>
            <a:r>
              <a:t/>
            </a:r>
            <a:endParaRPr sz="1200">
              <a:solidFill>
                <a:srgbClr val="0D0D0D"/>
              </a:solidFill>
              <a:highlight>
                <a:srgbClr val="FFFFFF"/>
              </a:highlight>
              <a:latin typeface="Roboto"/>
              <a:ea typeface="Roboto"/>
              <a:cs typeface="Roboto"/>
              <a:sym typeface="Roboto"/>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2cd99e3cfbb_0_3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2cd99e3cfbb_0_3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500"/>
              </a:spcBef>
              <a:spcAft>
                <a:spcPts val="1500"/>
              </a:spcAft>
              <a:buNone/>
            </a:pPr>
            <a:r>
              <a:rPr lang="es" sz="1200">
                <a:solidFill>
                  <a:srgbClr val="0D0D0D"/>
                </a:solidFill>
                <a:highlight>
                  <a:srgbClr val="FFFFFF"/>
                </a:highlight>
                <a:latin typeface="Roboto"/>
                <a:ea typeface="Roboto"/>
                <a:cs typeface="Roboto"/>
                <a:sym typeface="Roboto"/>
              </a:rPr>
              <a:t>There were notable peaks in 2019 and 2021, reflecting significant investments in TV show production and a wide range of content available to viewers.</a:t>
            </a:r>
            <a:endParaRPr sz="1200">
              <a:solidFill>
                <a:srgbClr val="0D0D0D"/>
              </a:solidFill>
              <a:highlight>
                <a:srgbClr val="FFFFFF"/>
              </a:highlight>
              <a:latin typeface="Roboto"/>
              <a:ea typeface="Roboto"/>
              <a:cs typeface="Roboto"/>
              <a:sym typeface="Roboto"/>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2cd99e3cfbb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2cd99e3cfbb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500"/>
              </a:spcBef>
              <a:spcAft>
                <a:spcPts val="0"/>
              </a:spcAft>
              <a:buClr>
                <a:schemeClr val="dk1"/>
              </a:buClr>
              <a:buSzPts val="1100"/>
              <a:buFont typeface="Arial"/>
              <a:buNone/>
            </a:pPr>
            <a:r>
              <a:rPr lang="es" sz="1200">
                <a:solidFill>
                  <a:srgbClr val="0D0D0D"/>
                </a:solidFill>
                <a:highlight>
                  <a:srgbClr val="FFFFFF"/>
                </a:highlight>
                <a:latin typeface="Roboto"/>
                <a:ea typeface="Roboto"/>
                <a:cs typeface="Roboto"/>
                <a:sym typeface="Roboto"/>
              </a:rPr>
              <a:t>Analyzing the IMDb distribution, we find that the most frequent score assigned to films is 6.6, with an average rating of 6.5.</a:t>
            </a:r>
            <a:endParaRPr sz="1200">
              <a:solidFill>
                <a:srgbClr val="0D0D0D"/>
              </a:solidFill>
              <a:highlight>
                <a:srgbClr val="FFFFFF"/>
              </a:highlight>
              <a:latin typeface="Roboto"/>
              <a:ea typeface="Roboto"/>
              <a:cs typeface="Roboto"/>
              <a:sym typeface="Roboto"/>
            </a:endParaRPr>
          </a:p>
          <a:p>
            <a:pPr indent="0" lvl="0" marL="0" rtl="0" algn="l">
              <a:spcBef>
                <a:spcPts val="150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2cd99e3cfbb_0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2cd99e3cfbb_0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500"/>
              </a:spcBef>
              <a:spcAft>
                <a:spcPts val="0"/>
              </a:spcAft>
              <a:buClr>
                <a:schemeClr val="dk1"/>
              </a:buClr>
              <a:buSzPts val="1100"/>
              <a:buFont typeface="Arial"/>
              <a:buNone/>
            </a:pPr>
            <a:r>
              <a:rPr lang="es" sz="1200">
                <a:solidFill>
                  <a:srgbClr val="0D0D0D"/>
                </a:solidFill>
                <a:highlight>
                  <a:srgbClr val="FFFFFF"/>
                </a:highlight>
                <a:latin typeface="Roboto"/>
                <a:ea typeface="Roboto"/>
                <a:cs typeface="Roboto"/>
                <a:sym typeface="Roboto"/>
              </a:rPr>
              <a:t>IMDb scores have varied over the years, with notable declines in the 1970s and 1980s, followed by a peak in the 1980s and 1990s.</a:t>
            </a:r>
            <a:endParaRPr sz="1200">
              <a:solidFill>
                <a:srgbClr val="0D0D0D"/>
              </a:solidFill>
              <a:highlight>
                <a:srgbClr val="FFFFFF"/>
              </a:highlight>
              <a:latin typeface="Roboto"/>
              <a:ea typeface="Roboto"/>
              <a:cs typeface="Roboto"/>
              <a:sym typeface="Roboto"/>
            </a:endParaRPr>
          </a:p>
          <a:p>
            <a:pPr indent="0" lvl="0" marL="0" rtl="0" algn="l">
              <a:spcBef>
                <a:spcPts val="150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png"/><Relationship Id="rId4" Type="http://schemas.openxmlformats.org/officeDocument/2006/relationships/image" Target="../media/image15.png"/><Relationship Id="rId5" Type="http://schemas.openxmlformats.org/officeDocument/2006/relationships/image" Target="../media/image1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png"/><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png"/><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png"/><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png"/><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png"/><Relationship Id="rId4" Type="http://schemas.openxmlformats.org/officeDocument/2006/relationships/image" Target="../media/image20.png"/><Relationship Id="rId5"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png"/><Relationship Id="rId4" Type="http://schemas.openxmlformats.org/officeDocument/2006/relationships/image" Target="../media/image16.png"/><Relationship Id="rId5" Type="http://schemas.openxmlformats.org/officeDocument/2006/relationships/image" Target="../media/image22.png"/><Relationship Id="rId6" Type="http://schemas.openxmlformats.org/officeDocument/2006/relationships/image" Target="../media/image28.png"/><Relationship Id="rId7" Type="http://schemas.openxmlformats.org/officeDocument/2006/relationships/image" Target="../media/image1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png"/><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png"/><Relationship Id="rId4" Type="http://schemas.openxmlformats.org/officeDocument/2006/relationships/image" Target="../media/image26.png"/><Relationship Id="rId5" Type="http://schemas.openxmlformats.org/officeDocument/2006/relationships/image" Target="../media/image23.gi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png"/><Relationship Id="rId4" Type="http://schemas.openxmlformats.org/officeDocument/2006/relationships/hyperlink" Target="https://www.kaggle.com/datasets"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png"/><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png"/><Relationship Id="rId4" Type="http://schemas.openxmlformats.org/officeDocument/2006/relationships/image" Target="../media/image30.gi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png"/><Relationship Id="rId4" Type="http://schemas.openxmlformats.org/officeDocument/2006/relationships/image" Target="../media/image27.g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png"/><Relationship Id="rId4" Type="http://schemas.openxmlformats.org/officeDocument/2006/relationships/image" Target="../media/image5.png"/><Relationship Id="rId5"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png"/><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3" name="Shape 53"/>
        <p:cNvGrpSpPr/>
        <p:nvPr/>
      </p:nvGrpSpPr>
      <p:grpSpPr>
        <a:xfrm>
          <a:off x="0" y="0"/>
          <a:ext cx="0" cy="0"/>
          <a:chOff x="0" y="0"/>
          <a:chExt cx="0" cy="0"/>
        </a:xfrm>
      </p:grpSpPr>
      <p:sp>
        <p:nvSpPr>
          <p:cNvPr id="54" name="Google Shape;54;p13"/>
          <p:cNvSpPr txBox="1"/>
          <p:nvPr>
            <p:ph idx="1" type="subTitle"/>
          </p:nvPr>
        </p:nvSpPr>
        <p:spPr>
          <a:xfrm>
            <a:off x="1563750" y="3559900"/>
            <a:ext cx="60165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i="1" lang="es" sz="3000">
                <a:solidFill>
                  <a:srgbClr val="EE636D"/>
                </a:solidFill>
                <a:latin typeface="Lexend SemiBold"/>
                <a:ea typeface="Lexend SemiBold"/>
                <a:cs typeface="Lexend SemiBold"/>
                <a:sym typeface="Lexend SemiBold"/>
              </a:rPr>
              <a:t>Movies &amp; Shows</a:t>
            </a:r>
            <a:endParaRPr b="1" sz="3000">
              <a:solidFill>
                <a:schemeClr val="lt1"/>
              </a:solidFill>
              <a:latin typeface="Lexend"/>
              <a:ea typeface="Lexend"/>
              <a:cs typeface="Lexend"/>
              <a:sym typeface="Lexen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2"/>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sz="1100">
              <a:solidFill>
                <a:schemeClr val="dk2"/>
              </a:solidFill>
              <a:latin typeface="Lexend"/>
              <a:ea typeface="Lexend"/>
              <a:cs typeface="Lexend"/>
              <a:sym typeface="Lexend"/>
            </a:endParaRPr>
          </a:p>
        </p:txBody>
      </p:sp>
      <p:sp>
        <p:nvSpPr>
          <p:cNvPr id="135" name="Google Shape;135;p2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sz="1100">
              <a:latin typeface="Lexend"/>
              <a:ea typeface="Lexend"/>
              <a:cs typeface="Lexend"/>
              <a:sym typeface="Lexend"/>
            </a:endParaRPr>
          </a:p>
        </p:txBody>
      </p:sp>
      <p:pic>
        <p:nvPicPr>
          <p:cNvPr id="136" name="Google Shape;136;p22"/>
          <p:cNvPicPr preferRelativeResize="0"/>
          <p:nvPr/>
        </p:nvPicPr>
        <p:blipFill>
          <a:blip r:embed="rId3">
            <a:alphaModFix/>
          </a:blip>
          <a:stretch>
            <a:fillRect/>
          </a:stretch>
        </p:blipFill>
        <p:spPr>
          <a:xfrm>
            <a:off x="457" y="52600"/>
            <a:ext cx="9143086" cy="5143500"/>
          </a:xfrm>
          <a:prstGeom prst="rect">
            <a:avLst/>
          </a:prstGeom>
          <a:noFill/>
          <a:ln>
            <a:noFill/>
          </a:ln>
        </p:spPr>
      </p:pic>
      <p:sp>
        <p:nvSpPr>
          <p:cNvPr id="137" name="Google Shape;137;p22"/>
          <p:cNvSpPr txBox="1"/>
          <p:nvPr/>
        </p:nvSpPr>
        <p:spPr>
          <a:xfrm>
            <a:off x="452275" y="546725"/>
            <a:ext cx="6764400" cy="354000"/>
          </a:xfrm>
          <a:prstGeom prst="rect">
            <a:avLst/>
          </a:prstGeom>
          <a:noFill/>
          <a:ln>
            <a:noFill/>
          </a:ln>
        </p:spPr>
        <p:txBody>
          <a:bodyPr anchorCtr="0" anchor="t" bIns="91425" lIns="91425" spcFirstLastPara="1" rIns="91425" wrap="square" tIns="91425">
            <a:spAutoFit/>
          </a:bodyPr>
          <a:lstStyle/>
          <a:p>
            <a:pPr indent="0" lvl="0" marL="0" rtl="0" algn="l">
              <a:lnSpc>
                <a:spcPct val="140000"/>
              </a:lnSpc>
              <a:spcBef>
                <a:spcPts val="0"/>
              </a:spcBef>
              <a:spcAft>
                <a:spcPts val="600"/>
              </a:spcAft>
              <a:buNone/>
            </a:pPr>
            <a:r>
              <a:rPr lang="es" sz="1100">
                <a:solidFill>
                  <a:schemeClr val="dk2"/>
                </a:solidFill>
                <a:latin typeface="Lexend"/>
                <a:ea typeface="Lexend"/>
                <a:cs typeface="Lexend"/>
                <a:sym typeface="Lexend"/>
              </a:rPr>
              <a:t>Analyzing how IMDb votes have changed over the years</a:t>
            </a:r>
            <a:endParaRPr sz="1100">
              <a:solidFill>
                <a:schemeClr val="dk2"/>
              </a:solidFill>
              <a:latin typeface="Lexend"/>
              <a:ea typeface="Lexend"/>
              <a:cs typeface="Lexend"/>
              <a:sym typeface="Lexend"/>
            </a:endParaRPr>
          </a:p>
        </p:txBody>
      </p:sp>
      <p:pic>
        <p:nvPicPr>
          <p:cNvPr id="138" name="Google Shape;138;p22"/>
          <p:cNvPicPr preferRelativeResize="0"/>
          <p:nvPr/>
        </p:nvPicPr>
        <p:blipFill>
          <a:blip r:embed="rId4">
            <a:alphaModFix/>
          </a:blip>
          <a:stretch>
            <a:fillRect/>
          </a:stretch>
        </p:blipFill>
        <p:spPr>
          <a:xfrm>
            <a:off x="4198000" y="976200"/>
            <a:ext cx="4760500" cy="3296302"/>
          </a:xfrm>
          <a:prstGeom prst="rect">
            <a:avLst/>
          </a:prstGeom>
          <a:noFill/>
          <a:ln>
            <a:noFill/>
          </a:ln>
        </p:spPr>
      </p:pic>
      <p:sp>
        <p:nvSpPr>
          <p:cNvPr id="139" name="Google Shape;139;p22"/>
          <p:cNvSpPr txBox="1"/>
          <p:nvPr/>
        </p:nvSpPr>
        <p:spPr>
          <a:xfrm>
            <a:off x="259313" y="1886850"/>
            <a:ext cx="4020300" cy="1369800"/>
          </a:xfrm>
          <a:prstGeom prst="rect">
            <a:avLst/>
          </a:prstGeom>
          <a:noFill/>
          <a:ln>
            <a:noFill/>
          </a:ln>
        </p:spPr>
        <p:txBody>
          <a:bodyPr anchorCtr="0" anchor="t" bIns="91425" lIns="91425" spcFirstLastPara="1" rIns="91425" wrap="square" tIns="91425">
            <a:spAutoFit/>
          </a:bodyPr>
          <a:lstStyle/>
          <a:p>
            <a:pPr indent="-298450" lvl="0" marL="457200" rtl="0" algn="l">
              <a:spcBef>
                <a:spcPts val="0"/>
              </a:spcBef>
              <a:spcAft>
                <a:spcPts val="0"/>
              </a:spcAft>
              <a:buClr>
                <a:schemeClr val="dk2"/>
              </a:buClr>
              <a:buSzPts val="1100"/>
              <a:buFont typeface="Lexend"/>
              <a:buChar char="●"/>
            </a:pPr>
            <a:r>
              <a:rPr lang="es" sz="1100">
                <a:solidFill>
                  <a:schemeClr val="dk2"/>
                </a:solidFill>
                <a:latin typeface="Lexend"/>
                <a:ea typeface="Lexend"/>
                <a:cs typeface="Lexend"/>
                <a:sym typeface="Lexend"/>
              </a:rPr>
              <a:t>Significant growth of users voting to a movie/show titles over the year. </a:t>
            </a:r>
            <a:endParaRPr sz="1100">
              <a:solidFill>
                <a:schemeClr val="dk2"/>
              </a:solidFill>
              <a:latin typeface="Lexend"/>
              <a:ea typeface="Lexend"/>
              <a:cs typeface="Lexend"/>
              <a:sym typeface="Lexend"/>
            </a:endParaRPr>
          </a:p>
          <a:p>
            <a:pPr indent="-298450" lvl="0" marL="457200" rtl="0" algn="l">
              <a:spcBef>
                <a:spcPts val="0"/>
              </a:spcBef>
              <a:spcAft>
                <a:spcPts val="0"/>
              </a:spcAft>
              <a:buClr>
                <a:schemeClr val="dk2"/>
              </a:buClr>
              <a:buSzPts val="1100"/>
              <a:buFont typeface="Lexend"/>
              <a:buChar char="●"/>
            </a:pPr>
            <a:r>
              <a:rPr lang="es" sz="1100">
                <a:solidFill>
                  <a:schemeClr val="dk2"/>
                </a:solidFill>
                <a:latin typeface="Lexend"/>
                <a:ea typeface="Lexend"/>
                <a:cs typeface="Lexend"/>
                <a:sym typeface="Lexend"/>
              </a:rPr>
              <a:t>The peak vote, is at more than 250,000 votes between the year 1970s and 1980s. </a:t>
            </a:r>
            <a:endParaRPr sz="1100">
              <a:solidFill>
                <a:schemeClr val="dk2"/>
              </a:solidFill>
              <a:latin typeface="Lexend"/>
              <a:ea typeface="Lexend"/>
              <a:cs typeface="Lexend"/>
              <a:sym typeface="Lexend"/>
            </a:endParaRPr>
          </a:p>
          <a:p>
            <a:pPr indent="-298450" lvl="0" marL="457200" rtl="0" algn="l">
              <a:spcBef>
                <a:spcPts val="0"/>
              </a:spcBef>
              <a:spcAft>
                <a:spcPts val="0"/>
              </a:spcAft>
              <a:buClr>
                <a:schemeClr val="dk2"/>
              </a:buClr>
              <a:buSzPts val="1100"/>
              <a:buFont typeface="Lexend"/>
              <a:buChar char="●"/>
            </a:pPr>
            <a:r>
              <a:rPr lang="es" sz="1100">
                <a:solidFill>
                  <a:schemeClr val="dk2"/>
                </a:solidFill>
                <a:latin typeface="Lexend"/>
                <a:ea typeface="Lexend"/>
                <a:cs typeface="Lexend"/>
                <a:sym typeface="Lexend"/>
              </a:rPr>
              <a:t>Significant ups and downs of users voting from between 1950s until 1990s, and </a:t>
            </a:r>
            <a:endParaRPr sz="1100">
              <a:solidFill>
                <a:schemeClr val="dk2"/>
              </a:solidFill>
              <a:latin typeface="Lexend"/>
              <a:ea typeface="Lexend"/>
              <a:cs typeface="Lexend"/>
              <a:sym typeface="Lexend"/>
            </a:endParaRPr>
          </a:p>
          <a:p>
            <a:pPr indent="-298450" lvl="0" marL="457200" rtl="0" algn="l">
              <a:spcBef>
                <a:spcPts val="0"/>
              </a:spcBef>
              <a:spcAft>
                <a:spcPts val="0"/>
              </a:spcAft>
              <a:buClr>
                <a:schemeClr val="dk2"/>
              </a:buClr>
              <a:buSzPts val="1100"/>
              <a:buFont typeface="Lexend"/>
              <a:buChar char="●"/>
            </a:pPr>
            <a:r>
              <a:rPr lang="es" sz="1100">
                <a:solidFill>
                  <a:schemeClr val="dk2"/>
                </a:solidFill>
                <a:latin typeface="Lexend"/>
                <a:ea typeface="Lexend"/>
                <a:cs typeface="Lexend"/>
                <a:sym typeface="Lexend"/>
              </a:rPr>
              <a:t>more kind of stable voting trend after 1990</a:t>
            </a:r>
            <a:endParaRPr sz="1800">
              <a:solidFill>
                <a:schemeClr val="dk2"/>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45" name="Google Shape;145;p2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sz="1100">
              <a:latin typeface="Lexend"/>
              <a:ea typeface="Lexend"/>
              <a:cs typeface="Lexend"/>
              <a:sym typeface="Lexend"/>
            </a:endParaRPr>
          </a:p>
        </p:txBody>
      </p:sp>
      <p:pic>
        <p:nvPicPr>
          <p:cNvPr id="146" name="Google Shape;146;p23"/>
          <p:cNvPicPr preferRelativeResize="0"/>
          <p:nvPr/>
        </p:nvPicPr>
        <p:blipFill>
          <a:blip r:embed="rId3">
            <a:alphaModFix/>
          </a:blip>
          <a:stretch>
            <a:fillRect/>
          </a:stretch>
        </p:blipFill>
        <p:spPr>
          <a:xfrm>
            <a:off x="457" y="52600"/>
            <a:ext cx="9143086" cy="5143500"/>
          </a:xfrm>
          <a:prstGeom prst="rect">
            <a:avLst/>
          </a:prstGeom>
          <a:noFill/>
          <a:ln>
            <a:noFill/>
          </a:ln>
        </p:spPr>
      </p:pic>
      <p:sp>
        <p:nvSpPr>
          <p:cNvPr id="147" name="Google Shape;147;p23"/>
          <p:cNvSpPr txBox="1"/>
          <p:nvPr/>
        </p:nvSpPr>
        <p:spPr>
          <a:xfrm>
            <a:off x="311700" y="667675"/>
            <a:ext cx="3465600" cy="46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s" sz="1800">
                <a:solidFill>
                  <a:schemeClr val="dk2"/>
                </a:solidFill>
                <a:latin typeface="Lexend"/>
                <a:ea typeface="Lexend"/>
                <a:cs typeface="Lexend"/>
                <a:sym typeface="Lexend"/>
              </a:rPr>
              <a:t>2. </a:t>
            </a:r>
            <a:r>
              <a:rPr lang="es" sz="1800" u="sng">
                <a:solidFill>
                  <a:schemeClr val="dk2"/>
                </a:solidFill>
                <a:latin typeface="Lexend"/>
                <a:ea typeface="Lexend"/>
                <a:cs typeface="Lexend"/>
                <a:sym typeface="Lexend"/>
              </a:rPr>
              <a:t>Age certification Analysis</a:t>
            </a:r>
            <a:endParaRPr i="1" sz="1950">
              <a:solidFill>
                <a:schemeClr val="accent2"/>
              </a:solidFill>
              <a:highlight>
                <a:srgbClr val="FFFFFF"/>
              </a:highlight>
              <a:latin typeface="Roboto"/>
              <a:ea typeface="Roboto"/>
              <a:cs typeface="Roboto"/>
              <a:sym typeface="Roboto"/>
            </a:endParaRPr>
          </a:p>
        </p:txBody>
      </p:sp>
      <p:pic>
        <p:nvPicPr>
          <p:cNvPr id="148" name="Google Shape;148;p23"/>
          <p:cNvPicPr preferRelativeResize="0"/>
          <p:nvPr/>
        </p:nvPicPr>
        <p:blipFill>
          <a:blip r:embed="rId4">
            <a:alphaModFix/>
          </a:blip>
          <a:stretch>
            <a:fillRect/>
          </a:stretch>
        </p:blipFill>
        <p:spPr>
          <a:xfrm>
            <a:off x="5123525" y="521850"/>
            <a:ext cx="3418599" cy="1959476"/>
          </a:xfrm>
          <a:prstGeom prst="rect">
            <a:avLst/>
          </a:prstGeom>
          <a:noFill/>
          <a:ln>
            <a:noFill/>
          </a:ln>
        </p:spPr>
      </p:pic>
      <p:pic>
        <p:nvPicPr>
          <p:cNvPr id="149" name="Google Shape;149;p23"/>
          <p:cNvPicPr preferRelativeResize="0"/>
          <p:nvPr/>
        </p:nvPicPr>
        <p:blipFill rotWithShape="1">
          <a:blip r:embed="rId5">
            <a:alphaModFix/>
          </a:blip>
          <a:srcRect b="0" l="0" r="1468" t="3697"/>
          <a:stretch/>
        </p:blipFill>
        <p:spPr>
          <a:xfrm>
            <a:off x="5123525" y="2571750"/>
            <a:ext cx="3418599" cy="2079426"/>
          </a:xfrm>
          <a:prstGeom prst="rect">
            <a:avLst/>
          </a:prstGeom>
          <a:noFill/>
          <a:ln>
            <a:noFill/>
          </a:ln>
        </p:spPr>
      </p:pic>
      <p:sp>
        <p:nvSpPr>
          <p:cNvPr id="150" name="Google Shape;150;p23"/>
          <p:cNvSpPr txBox="1"/>
          <p:nvPr/>
        </p:nvSpPr>
        <p:spPr>
          <a:xfrm>
            <a:off x="258300" y="4119325"/>
            <a:ext cx="4811700" cy="588900"/>
          </a:xfrm>
          <a:prstGeom prst="rect">
            <a:avLst/>
          </a:prstGeom>
          <a:noFill/>
          <a:ln>
            <a:noFill/>
          </a:ln>
        </p:spPr>
        <p:txBody>
          <a:bodyPr anchorCtr="0" anchor="t" bIns="91425" lIns="91425" spcFirstLastPara="1" rIns="91425" wrap="square" tIns="91425">
            <a:spAutoFit/>
          </a:bodyPr>
          <a:lstStyle/>
          <a:p>
            <a:pPr indent="0" lvl="0" marL="0" marR="190500" rtl="0" algn="l">
              <a:lnSpc>
                <a:spcPct val="140000"/>
              </a:lnSpc>
              <a:spcBef>
                <a:spcPts val="0"/>
              </a:spcBef>
              <a:spcAft>
                <a:spcPts val="0"/>
              </a:spcAft>
              <a:buNone/>
            </a:pPr>
            <a:r>
              <a:rPr lang="es" sz="600">
                <a:solidFill>
                  <a:srgbClr val="202214"/>
                </a:solidFill>
              </a:rPr>
              <a:t>Explanation of different type of age certifications :</a:t>
            </a:r>
            <a:endParaRPr sz="600">
              <a:solidFill>
                <a:srgbClr val="202214"/>
              </a:solidFill>
            </a:endParaRPr>
          </a:p>
          <a:p>
            <a:pPr indent="0" lvl="0" marL="0" rtl="0" algn="l">
              <a:lnSpc>
                <a:spcPct val="170000"/>
              </a:lnSpc>
              <a:spcBef>
                <a:spcPts val="200"/>
              </a:spcBef>
              <a:spcAft>
                <a:spcPts val="1200"/>
              </a:spcAft>
              <a:buNone/>
            </a:pPr>
            <a:r>
              <a:rPr lang="es" sz="600">
                <a:solidFill>
                  <a:srgbClr val="3C4043"/>
                </a:solidFill>
              </a:rPr>
              <a:t>'R' = Adults(+18) 'PG' = Older Kids (+7) 'TV-14' = Young Adults (+16) 'G' = Kids (All) 'PG-13' = Teens(+13) 'TV-MA' = Adults(+18) 'TV-PG' = Local Rating Values 'TV-Y' = Kids (All) 'TV-G' = Kids (All) 'TV-Y7' = Older Kids (+7) 'NC-17' = Adults(+18)</a:t>
            </a:r>
            <a:endParaRPr sz="600">
              <a:solidFill>
                <a:srgbClr val="3C4043"/>
              </a:solidFill>
            </a:endParaRPr>
          </a:p>
        </p:txBody>
      </p:sp>
      <p:sp>
        <p:nvSpPr>
          <p:cNvPr id="151" name="Google Shape;151;p23"/>
          <p:cNvSpPr txBox="1"/>
          <p:nvPr/>
        </p:nvSpPr>
        <p:spPr>
          <a:xfrm>
            <a:off x="397500" y="1362975"/>
            <a:ext cx="4533300" cy="2612100"/>
          </a:xfrm>
          <a:prstGeom prst="rect">
            <a:avLst/>
          </a:prstGeom>
          <a:noFill/>
          <a:ln>
            <a:noFill/>
          </a:ln>
        </p:spPr>
        <p:txBody>
          <a:bodyPr anchorCtr="0" anchor="t" bIns="91425" lIns="91425" spcFirstLastPara="1" rIns="91425" wrap="square" tIns="91425">
            <a:spAutoFit/>
          </a:bodyPr>
          <a:lstStyle/>
          <a:p>
            <a:pPr indent="-298450" lvl="0" marL="457200" rtl="0" algn="l">
              <a:lnSpc>
                <a:spcPct val="170000"/>
              </a:lnSpc>
              <a:spcBef>
                <a:spcPts val="0"/>
              </a:spcBef>
              <a:spcAft>
                <a:spcPts val="0"/>
              </a:spcAft>
              <a:buClr>
                <a:schemeClr val="dk2"/>
              </a:buClr>
              <a:buSzPts val="1100"/>
              <a:buFont typeface="Lexend"/>
              <a:buChar char="●"/>
            </a:pPr>
            <a:r>
              <a:rPr lang="es" sz="1100">
                <a:solidFill>
                  <a:schemeClr val="dk2"/>
                </a:solidFill>
                <a:latin typeface="Lexend"/>
                <a:ea typeface="Lexend"/>
                <a:cs typeface="Lexend"/>
                <a:sym typeface="Lexend"/>
              </a:rPr>
              <a:t>We have 12 different type of age</a:t>
            </a:r>
            <a:endParaRPr sz="1100">
              <a:solidFill>
                <a:schemeClr val="dk2"/>
              </a:solidFill>
              <a:latin typeface="Lexend"/>
              <a:ea typeface="Lexend"/>
              <a:cs typeface="Lexend"/>
              <a:sym typeface="Lexend"/>
            </a:endParaRPr>
          </a:p>
          <a:p>
            <a:pPr indent="-298450" lvl="0" marL="457200" rtl="0" algn="l">
              <a:spcBef>
                <a:spcPts val="0"/>
              </a:spcBef>
              <a:spcAft>
                <a:spcPts val="0"/>
              </a:spcAft>
              <a:buClr>
                <a:schemeClr val="dk2"/>
              </a:buClr>
              <a:buSzPts val="1100"/>
              <a:buFont typeface="Lexend"/>
              <a:buChar char="●"/>
            </a:pPr>
            <a:r>
              <a:rPr lang="es" sz="1100">
                <a:solidFill>
                  <a:schemeClr val="dk2"/>
                </a:solidFill>
                <a:latin typeface="Lexend"/>
                <a:ea typeface="Lexend"/>
                <a:cs typeface="Lexend"/>
                <a:sym typeface="Lexend"/>
              </a:rPr>
              <a:t>The number of non null values on age_certification column is:  2278</a:t>
            </a:r>
            <a:endParaRPr sz="1100">
              <a:solidFill>
                <a:schemeClr val="dk2"/>
              </a:solidFill>
              <a:latin typeface="Lexend"/>
              <a:ea typeface="Lexend"/>
              <a:cs typeface="Lexend"/>
              <a:sym typeface="Lexend"/>
            </a:endParaRPr>
          </a:p>
          <a:p>
            <a:pPr indent="-298450" lvl="0" marL="457200" rtl="0" algn="l">
              <a:spcBef>
                <a:spcPts val="0"/>
              </a:spcBef>
              <a:spcAft>
                <a:spcPts val="0"/>
              </a:spcAft>
              <a:buClr>
                <a:schemeClr val="dk2"/>
              </a:buClr>
              <a:buSzPts val="1100"/>
              <a:buFont typeface="Lexend"/>
              <a:buChar char="●"/>
            </a:pPr>
            <a:r>
              <a:rPr lang="es" sz="1100">
                <a:solidFill>
                  <a:schemeClr val="dk2"/>
                </a:solidFill>
                <a:latin typeface="Lexend"/>
                <a:ea typeface="Lexend"/>
                <a:cs typeface="Lexend"/>
                <a:sym typeface="Lexend"/>
              </a:rPr>
              <a:t>The number of non values on age_certification column is: 2989</a:t>
            </a:r>
            <a:endParaRPr sz="1100">
              <a:solidFill>
                <a:schemeClr val="dk2"/>
              </a:solidFill>
              <a:latin typeface="Lexend"/>
              <a:ea typeface="Lexend"/>
              <a:cs typeface="Lexend"/>
              <a:sym typeface="Lexend"/>
            </a:endParaRPr>
          </a:p>
          <a:p>
            <a:pPr indent="-298450" lvl="0" marL="457200" rtl="0" algn="l">
              <a:spcBef>
                <a:spcPts val="0"/>
              </a:spcBef>
              <a:spcAft>
                <a:spcPts val="0"/>
              </a:spcAft>
              <a:buClr>
                <a:schemeClr val="dk2"/>
              </a:buClr>
              <a:buSzPts val="1100"/>
              <a:buFont typeface="Lexend"/>
              <a:buChar char="●"/>
            </a:pPr>
            <a:r>
              <a:rPr lang="es" sz="1100">
                <a:solidFill>
                  <a:schemeClr val="dk2"/>
                </a:solidFill>
                <a:latin typeface="Lexend"/>
                <a:ea typeface="Lexend"/>
                <a:cs typeface="Lexend"/>
                <a:sym typeface="Lexend"/>
              </a:rPr>
              <a:t>"Unknown" is the most common age certification compared to others. This indicates that there is a significant number of films and shows that either haven't been assigned or haven't acquired age certifications.</a:t>
            </a:r>
            <a:endParaRPr sz="1100">
              <a:solidFill>
                <a:schemeClr val="dk2"/>
              </a:solidFill>
              <a:latin typeface="Lexend"/>
              <a:ea typeface="Lexend"/>
              <a:cs typeface="Lexend"/>
              <a:sym typeface="Lexend"/>
            </a:endParaRPr>
          </a:p>
          <a:p>
            <a:pPr indent="-298450" lvl="0" marL="457200" rtl="0" algn="l">
              <a:spcBef>
                <a:spcPts val="0"/>
              </a:spcBef>
              <a:spcAft>
                <a:spcPts val="0"/>
              </a:spcAft>
              <a:buClr>
                <a:schemeClr val="dk2"/>
              </a:buClr>
              <a:buSzPts val="1100"/>
              <a:buFont typeface="Lexend"/>
              <a:buChar char="●"/>
            </a:pPr>
            <a:r>
              <a:rPr lang="es" sz="1100">
                <a:solidFill>
                  <a:schemeClr val="dk2"/>
                </a:solidFill>
                <a:latin typeface="Lexend"/>
                <a:ea typeface="Lexend"/>
                <a:cs typeface="Lexend"/>
                <a:sym typeface="Lexend"/>
              </a:rPr>
              <a:t>TV-MA stands as the second-highest age certification. Subsequently, PG-13 and TV-14 follow in terms of frequency.</a:t>
            </a:r>
            <a:endParaRPr sz="1100">
              <a:solidFill>
                <a:schemeClr val="dk2"/>
              </a:solidFill>
              <a:latin typeface="Lexend"/>
              <a:ea typeface="Lexend"/>
              <a:cs typeface="Lexend"/>
              <a:sym typeface="Lexend"/>
            </a:endParaRPr>
          </a:p>
          <a:p>
            <a:pPr indent="0" lvl="0" marL="0" rtl="0" algn="l">
              <a:spcBef>
                <a:spcPts val="0"/>
              </a:spcBef>
              <a:spcAft>
                <a:spcPts val="0"/>
              </a:spcAft>
              <a:buNone/>
            </a:pPr>
            <a:r>
              <a:t/>
            </a:r>
            <a:endParaRPr sz="1800">
              <a:solidFill>
                <a:schemeClr val="dk2"/>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57" name="Google Shape;157;p2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sz="1100">
              <a:latin typeface="Lexend"/>
              <a:ea typeface="Lexend"/>
              <a:cs typeface="Lexend"/>
              <a:sym typeface="Lexend"/>
            </a:endParaRPr>
          </a:p>
        </p:txBody>
      </p:sp>
      <p:pic>
        <p:nvPicPr>
          <p:cNvPr id="158" name="Google Shape;158;p24"/>
          <p:cNvPicPr preferRelativeResize="0"/>
          <p:nvPr/>
        </p:nvPicPr>
        <p:blipFill>
          <a:blip r:embed="rId3">
            <a:alphaModFix/>
          </a:blip>
          <a:stretch>
            <a:fillRect/>
          </a:stretch>
        </p:blipFill>
        <p:spPr>
          <a:xfrm>
            <a:off x="457" y="52600"/>
            <a:ext cx="9143086" cy="5143500"/>
          </a:xfrm>
          <a:prstGeom prst="rect">
            <a:avLst/>
          </a:prstGeom>
          <a:noFill/>
          <a:ln>
            <a:noFill/>
          </a:ln>
        </p:spPr>
      </p:pic>
      <p:sp>
        <p:nvSpPr>
          <p:cNvPr id="159" name="Google Shape;159;p24"/>
          <p:cNvSpPr txBox="1"/>
          <p:nvPr/>
        </p:nvSpPr>
        <p:spPr>
          <a:xfrm>
            <a:off x="631125" y="435875"/>
            <a:ext cx="8016300" cy="591000"/>
          </a:xfrm>
          <a:prstGeom prst="rect">
            <a:avLst/>
          </a:prstGeom>
          <a:noFill/>
          <a:ln>
            <a:noFill/>
          </a:ln>
        </p:spPr>
        <p:txBody>
          <a:bodyPr anchorCtr="0" anchor="t" bIns="91425" lIns="91425" spcFirstLastPara="1" rIns="91425" wrap="square" tIns="91425">
            <a:spAutoFit/>
          </a:bodyPr>
          <a:lstStyle/>
          <a:p>
            <a:pPr indent="0" lvl="0" marL="0" rtl="0" algn="l">
              <a:lnSpc>
                <a:spcPct val="140000"/>
              </a:lnSpc>
              <a:spcBef>
                <a:spcPts val="0"/>
              </a:spcBef>
              <a:spcAft>
                <a:spcPts val="600"/>
              </a:spcAft>
              <a:buNone/>
            </a:pPr>
            <a:r>
              <a:rPr lang="es" sz="1100">
                <a:solidFill>
                  <a:schemeClr val="dk2"/>
                </a:solidFill>
                <a:latin typeface="Lexend"/>
                <a:ea typeface="Lexend"/>
                <a:cs typeface="Lexend"/>
                <a:sym typeface="Lexend"/>
              </a:rPr>
              <a:t>The prevalence of TV-MA, PG-13, and TV-14 certifications indicates a diversity in age-appropriate content within the dataset.</a:t>
            </a:r>
            <a:endParaRPr sz="1200">
              <a:solidFill>
                <a:srgbClr val="202214"/>
              </a:solidFill>
            </a:endParaRPr>
          </a:p>
        </p:txBody>
      </p:sp>
      <p:pic>
        <p:nvPicPr>
          <p:cNvPr id="160" name="Google Shape;160;p24"/>
          <p:cNvPicPr preferRelativeResize="0"/>
          <p:nvPr/>
        </p:nvPicPr>
        <p:blipFill>
          <a:blip r:embed="rId4">
            <a:alphaModFix/>
          </a:blip>
          <a:stretch>
            <a:fillRect/>
          </a:stretch>
        </p:blipFill>
        <p:spPr>
          <a:xfrm>
            <a:off x="648175" y="1075725"/>
            <a:ext cx="7982206" cy="3569901"/>
          </a:xfrm>
          <a:prstGeom prst="rect">
            <a:avLst/>
          </a:prstGeom>
          <a:noFill/>
          <a:ln>
            <a:noFill/>
          </a:ln>
        </p:spPr>
      </p:pic>
      <p:sp>
        <p:nvSpPr>
          <p:cNvPr id="161" name="Google Shape;161;p24"/>
          <p:cNvSpPr txBox="1"/>
          <p:nvPr/>
        </p:nvSpPr>
        <p:spPr>
          <a:xfrm>
            <a:off x="2959050" y="1384600"/>
            <a:ext cx="3095400" cy="2001900"/>
          </a:xfrm>
          <a:prstGeom prst="rect">
            <a:avLst/>
          </a:prstGeom>
          <a:noFill/>
          <a:ln>
            <a:noFill/>
          </a:ln>
        </p:spPr>
        <p:txBody>
          <a:bodyPr anchorCtr="0" anchor="t" bIns="91425" lIns="91425" spcFirstLastPara="1" rIns="91425" wrap="square" tIns="91425">
            <a:spAutoFit/>
          </a:bodyPr>
          <a:lstStyle/>
          <a:p>
            <a:pPr indent="0" lvl="0" marL="0" marR="190500" rtl="0" algn="l">
              <a:lnSpc>
                <a:spcPct val="140000"/>
              </a:lnSpc>
              <a:spcBef>
                <a:spcPts val="0"/>
              </a:spcBef>
              <a:spcAft>
                <a:spcPts val="0"/>
              </a:spcAft>
              <a:buNone/>
            </a:pPr>
            <a:r>
              <a:rPr lang="es" sz="600">
                <a:solidFill>
                  <a:schemeClr val="dk2"/>
                </a:solidFill>
                <a:latin typeface="Lexend"/>
                <a:ea typeface="Lexend"/>
                <a:cs typeface="Lexend"/>
                <a:sym typeface="Lexend"/>
              </a:rPr>
              <a:t>Explanation of different type of age certifications :</a:t>
            </a:r>
            <a:endParaRPr sz="600">
              <a:solidFill>
                <a:schemeClr val="dk2"/>
              </a:solidFill>
              <a:latin typeface="Lexend"/>
              <a:ea typeface="Lexend"/>
              <a:cs typeface="Lexend"/>
              <a:sym typeface="Lexend"/>
            </a:endParaRPr>
          </a:p>
          <a:p>
            <a:pPr indent="-266700" lvl="0" marL="457200" rtl="0" algn="l">
              <a:lnSpc>
                <a:spcPct val="170000"/>
              </a:lnSpc>
              <a:spcBef>
                <a:spcPts val="200"/>
              </a:spcBef>
              <a:spcAft>
                <a:spcPts val="0"/>
              </a:spcAft>
              <a:buClr>
                <a:schemeClr val="dk2"/>
              </a:buClr>
              <a:buSzPts val="600"/>
              <a:buFont typeface="Lexend"/>
              <a:buChar char="●"/>
            </a:pPr>
            <a:r>
              <a:rPr lang="es" sz="600">
                <a:solidFill>
                  <a:schemeClr val="dk2"/>
                </a:solidFill>
                <a:latin typeface="Lexend"/>
                <a:ea typeface="Lexend"/>
                <a:cs typeface="Lexend"/>
                <a:sym typeface="Lexend"/>
              </a:rPr>
              <a:t>'R' = Adults(+18) </a:t>
            </a:r>
            <a:endParaRPr sz="600">
              <a:solidFill>
                <a:schemeClr val="dk2"/>
              </a:solidFill>
              <a:latin typeface="Lexend"/>
              <a:ea typeface="Lexend"/>
              <a:cs typeface="Lexend"/>
              <a:sym typeface="Lexend"/>
            </a:endParaRPr>
          </a:p>
          <a:p>
            <a:pPr indent="-266700" lvl="0" marL="457200" rtl="0" algn="l">
              <a:lnSpc>
                <a:spcPct val="170000"/>
              </a:lnSpc>
              <a:spcBef>
                <a:spcPts val="0"/>
              </a:spcBef>
              <a:spcAft>
                <a:spcPts val="0"/>
              </a:spcAft>
              <a:buClr>
                <a:schemeClr val="dk2"/>
              </a:buClr>
              <a:buSzPts val="600"/>
              <a:buFont typeface="Lexend"/>
              <a:buChar char="●"/>
            </a:pPr>
            <a:r>
              <a:rPr lang="es" sz="600">
                <a:solidFill>
                  <a:schemeClr val="dk2"/>
                </a:solidFill>
                <a:latin typeface="Lexend"/>
                <a:ea typeface="Lexend"/>
                <a:cs typeface="Lexend"/>
                <a:sym typeface="Lexend"/>
              </a:rPr>
              <a:t>TV-MA' = Adults(+18) </a:t>
            </a:r>
            <a:endParaRPr sz="600">
              <a:solidFill>
                <a:schemeClr val="dk2"/>
              </a:solidFill>
              <a:latin typeface="Lexend"/>
              <a:ea typeface="Lexend"/>
              <a:cs typeface="Lexend"/>
              <a:sym typeface="Lexend"/>
            </a:endParaRPr>
          </a:p>
          <a:p>
            <a:pPr indent="-266700" lvl="0" marL="457200" rtl="0" algn="l">
              <a:lnSpc>
                <a:spcPct val="170000"/>
              </a:lnSpc>
              <a:spcBef>
                <a:spcPts val="0"/>
              </a:spcBef>
              <a:spcAft>
                <a:spcPts val="0"/>
              </a:spcAft>
              <a:buClr>
                <a:schemeClr val="dk2"/>
              </a:buClr>
              <a:buSzPts val="600"/>
              <a:buFont typeface="Lexend"/>
              <a:buChar char="●"/>
            </a:pPr>
            <a:r>
              <a:rPr lang="es" sz="600">
                <a:solidFill>
                  <a:schemeClr val="dk2"/>
                </a:solidFill>
                <a:latin typeface="Lexend"/>
                <a:ea typeface="Lexend"/>
                <a:cs typeface="Lexend"/>
                <a:sym typeface="Lexend"/>
              </a:rPr>
              <a:t>'PG' = Older Kids (+7) </a:t>
            </a:r>
            <a:endParaRPr sz="600">
              <a:solidFill>
                <a:schemeClr val="dk2"/>
              </a:solidFill>
              <a:latin typeface="Lexend"/>
              <a:ea typeface="Lexend"/>
              <a:cs typeface="Lexend"/>
              <a:sym typeface="Lexend"/>
            </a:endParaRPr>
          </a:p>
          <a:p>
            <a:pPr indent="-266700" lvl="0" marL="457200" rtl="0" algn="l">
              <a:lnSpc>
                <a:spcPct val="170000"/>
              </a:lnSpc>
              <a:spcBef>
                <a:spcPts val="0"/>
              </a:spcBef>
              <a:spcAft>
                <a:spcPts val="0"/>
              </a:spcAft>
              <a:buClr>
                <a:schemeClr val="dk2"/>
              </a:buClr>
              <a:buSzPts val="600"/>
              <a:buFont typeface="Lexend"/>
              <a:buChar char="●"/>
            </a:pPr>
            <a:r>
              <a:rPr lang="es" sz="600">
                <a:solidFill>
                  <a:schemeClr val="dk2"/>
                </a:solidFill>
                <a:latin typeface="Lexend"/>
                <a:ea typeface="Lexend"/>
                <a:cs typeface="Lexend"/>
                <a:sym typeface="Lexend"/>
              </a:rPr>
              <a:t>'TV-14' = Young Adults </a:t>
            </a:r>
            <a:endParaRPr sz="600">
              <a:solidFill>
                <a:schemeClr val="dk2"/>
              </a:solidFill>
              <a:latin typeface="Lexend"/>
              <a:ea typeface="Lexend"/>
              <a:cs typeface="Lexend"/>
              <a:sym typeface="Lexend"/>
            </a:endParaRPr>
          </a:p>
          <a:p>
            <a:pPr indent="-266700" lvl="0" marL="457200" rtl="0" algn="l">
              <a:lnSpc>
                <a:spcPct val="170000"/>
              </a:lnSpc>
              <a:spcBef>
                <a:spcPts val="0"/>
              </a:spcBef>
              <a:spcAft>
                <a:spcPts val="0"/>
              </a:spcAft>
              <a:buClr>
                <a:schemeClr val="dk2"/>
              </a:buClr>
              <a:buSzPts val="600"/>
              <a:buFont typeface="Lexend"/>
              <a:buChar char="●"/>
            </a:pPr>
            <a:r>
              <a:rPr lang="es" sz="600">
                <a:solidFill>
                  <a:schemeClr val="dk2"/>
                </a:solidFill>
                <a:latin typeface="Lexend"/>
                <a:ea typeface="Lexend"/>
                <a:cs typeface="Lexend"/>
                <a:sym typeface="Lexend"/>
              </a:rPr>
              <a:t>(+16) 'G' = Kids (All) </a:t>
            </a:r>
            <a:endParaRPr sz="600">
              <a:solidFill>
                <a:schemeClr val="dk2"/>
              </a:solidFill>
              <a:latin typeface="Lexend"/>
              <a:ea typeface="Lexend"/>
              <a:cs typeface="Lexend"/>
              <a:sym typeface="Lexend"/>
            </a:endParaRPr>
          </a:p>
          <a:p>
            <a:pPr indent="-266700" lvl="0" marL="457200" rtl="0" algn="l">
              <a:lnSpc>
                <a:spcPct val="170000"/>
              </a:lnSpc>
              <a:spcBef>
                <a:spcPts val="0"/>
              </a:spcBef>
              <a:spcAft>
                <a:spcPts val="0"/>
              </a:spcAft>
              <a:buClr>
                <a:schemeClr val="dk2"/>
              </a:buClr>
              <a:buSzPts val="600"/>
              <a:buFont typeface="Lexend"/>
              <a:buChar char="●"/>
            </a:pPr>
            <a:r>
              <a:rPr lang="es" sz="600">
                <a:solidFill>
                  <a:schemeClr val="dk2"/>
                </a:solidFill>
                <a:latin typeface="Lexend"/>
                <a:ea typeface="Lexend"/>
                <a:cs typeface="Lexend"/>
                <a:sym typeface="Lexend"/>
              </a:rPr>
              <a:t>'PG-13' = Teens(+13) </a:t>
            </a:r>
            <a:endParaRPr sz="600">
              <a:solidFill>
                <a:schemeClr val="dk2"/>
              </a:solidFill>
              <a:latin typeface="Lexend"/>
              <a:ea typeface="Lexend"/>
              <a:cs typeface="Lexend"/>
              <a:sym typeface="Lexend"/>
            </a:endParaRPr>
          </a:p>
          <a:p>
            <a:pPr indent="-266700" lvl="0" marL="457200" rtl="0" algn="l">
              <a:lnSpc>
                <a:spcPct val="170000"/>
              </a:lnSpc>
              <a:spcBef>
                <a:spcPts val="0"/>
              </a:spcBef>
              <a:spcAft>
                <a:spcPts val="0"/>
              </a:spcAft>
              <a:buClr>
                <a:schemeClr val="dk2"/>
              </a:buClr>
              <a:buSzPts val="600"/>
              <a:buFont typeface="Lexend"/>
              <a:buChar char="●"/>
            </a:pPr>
            <a:r>
              <a:rPr lang="es" sz="600">
                <a:solidFill>
                  <a:schemeClr val="dk2"/>
                </a:solidFill>
                <a:latin typeface="Lexend"/>
                <a:ea typeface="Lexend"/>
                <a:cs typeface="Lexend"/>
                <a:sym typeface="Lexend"/>
              </a:rPr>
              <a:t>'TV-PG' = Local Rating Values</a:t>
            </a:r>
            <a:endParaRPr sz="600">
              <a:solidFill>
                <a:schemeClr val="dk2"/>
              </a:solidFill>
              <a:latin typeface="Lexend"/>
              <a:ea typeface="Lexend"/>
              <a:cs typeface="Lexend"/>
              <a:sym typeface="Lexend"/>
            </a:endParaRPr>
          </a:p>
          <a:p>
            <a:pPr indent="-266700" lvl="0" marL="457200" rtl="0" algn="l">
              <a:lnSpc>
                <a:spcPct val="170000"/>
              </a:lnSpc>
              <a:spcBef>
                <a:spcPts val="0"/>
              </a:spcBef>
              <a:spcAft>
                <a:spcPts val="0"/>
              </a:spcAft>
              <a:buClr>
                <a:schemeClr val="dk2"/>
              </a:buClr>
              <a:buSzPts val="600"/>
              <a:buFont typeface="Lexend"/>
              <a:buChar char="●"/>
            </a:pPr>
            <a:r>
              <a:rPr lang="es" sz="600">
                <a:solidFill>
                  <a:schemeClr val="dk2"/>
                </a:solidFill>
                <a:latin typeface="Lexend"/>
                <a:ea typeface="Lexend"/>
                <a:cs typeface="Lexend"/>
                <a:sym typeface="Lexend"/>
              </a:rPr>
              <a:t> 'TV-Y' = Kids (All) </a:t>
            </a:r>
            <a:endParaRPr sz="600">
              <a:solidFill>
                <a:schemeClr val="dk2"/>
              </a:solidFill>
              <a:latin typeface="Lexend"/>
              <a:ea typeface="Lexend"/>
              <a:cs typeface="Lexend"/>
              <a:sym typeface="Lexend"/>
            </a:endParaRPr>
          </a:p>
          <a:p>
            <a:pPr indent="-266700" lvl="0" marL="457200" rtl="0" algn="l">
              <a:lnSpc>
                <a:spcPct val="170000"/>
              </a:lnSpc>
              <a:spcBef>
                <a:spcPts val="0"/>
              </a:spcBef>
              <a:spcAft>
                <a:spcPts val="0"/>
              </a:spcAft>
              <a:buClr>
                <a:schemeClr val="dk2"/>
              </a:buClr>
              <a:buSzPts val="600"/>
              <a:buFont typeface="Lexend"/>
              <a:buChar char="●"/>
            </a:pPr>
            <a:r>
              <a:rPr lang="es" sz="600">
                <a:solidFill>
                  <a:schemeClr val="dk2"/>
                </a:solidFill>
                <a:latin typeface="Lexend"/>
                <a:ea typeface="Lexend"/>
                <a:cs typeface="Lexend"/>
                <a:sym typeface="Lexend"/>
              </a:rPr>
              <a:t>'TV-G' = Kids (All) </a:t>
            </a:r>
            <a:endParaRPr sz="600">
              <a:solidFill>
                <a:schemeClr val="dk2"/>
              </a:solidFill>
              <a:latin typeface="Lexend"/>
              <a:ea typeface="Lexend"/>
              <a:cs typeface="Lexend"/>
              <a:sym typeface="Lexend"/>
            </a:endParaRPr>
          </a:p>
          <a:p>
            <a:pPr indent="-266700" lvl="0" marL="457200" rtl="0" algn="l">
              <a:lnSpc>
                <a:spcPct val="170000"/>
              </a:lnSpc>
              <a:spcBef>
                <a:spcPts val="0"/>
              </a:spcBef>
              <a:spcAft>
                <a:spcPts val="0"/>
              </a:spcAft>
              <a:buClr>
                <a:schemeClr val="dk2"/>
              </a:buClr>
              <a:buSzPts val="600"/>
              <a:buFont typeface="Lexend"/>
              <a:buChar char="●"/>
            </a:pPr>
            <a:r>
              <a:rPr lang="es" sz="600">
                <a:solidFill>
                  <a:schemeClr val="dk2"/>
                </a:solidFill>
                <a:latin typeface="Lexend"/>
                <a:ea typeface="Lexend"/>
                <a:cs typeface="Lexend"/>
                <a:sym typeface="Lexend"/>
              </a:rPr>
              <a:t>'TV-Y7' = Older Kids (+7) </a:t>
            </a:r>
            <a:endParaRPr sz="600">
              <a:solidFill>
                <a:schemeClr val="dk2"/>
              </a:solidFill>
              <a:latin typeface="Lexend"/>
              <a:ea typeface="Lexend"/>
              <a:cs typeface="Lexend"/>
              <a:sym typeface="Lexend"/>
            </a:endParaRPr>
          </a:p>
          <a:p>
            <a:pPr indent="-266700" lvl="0" marL="457200" rtl="0" algn="l">
              <a:lnSpc>
                <a:spcPct val="170000"/>
              </a:lnSpc>
              <a:spcBef>
                <a:spcPts val="0"/>
              </a:spcBef>
              <a:spcAft>
                <a:spcPts val="0"/>
              </a:spcAft>
              <a:buClr>
                <a:schemeClr val="dk2"/>
              </a:buClr>
              <a:buSzPts val="600"/>
              <a:buFont typeface="Lexend"/>
              <a:buChar char="●"/>
            </a:pPr>
            <a:r>
              <a:rPr lang="es" sz="600">
                <a:solidFill>
                  <a:schemeClr val="dk2"/>
                </a:solidFill>
                <a:latin typeface="Lexend"/>
                <a:ea typeface="Lexend"/>
                <a:cs typeface="Lexend"/>
                <a:sym typeface="Lexend"/>
              </a:rPr>
              <a:t>'NC-17' = Adults(+18)</a:t>
            </a:r>
            <a:endParaRPr sz="10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65" name="Shape 165"/>
        <p:cNvGrpSpPr/>
        <p:nvPr/>
      </p:nvGrpSpPr>
      <p:grpSpPr>
        <a:xfrm>
          <a:off x="0" y="0"/>
          <a:ext cx="0" cy="0"/>
          <a:chOff x="0" y="0"/>
          <a:chExt cx="0" cy="0"/>
        </a:xfrm>
      </p:grpSpPr>
      <p:sp>
        <p:nvSpPr>
          <p:cNvPr id="166" name="Google Shape;166;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67" name="Google Shape;167;p2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sz="1100">
              <a:latin typeface="Lexend"/>
              <a:ea typeface="Lexend"/>
              <a:cs typeface="Lexend"/>
              <a:sym typeface="Lexend"/>
            </a:endParaRPr>
          </a:p>
        </p:txBody>
      </p:sp>
      <p:pic>
        <p:nvPicPr>
          <p:cNvPr id="168" name="Google Shape;168;p25"/>
          <p:cNvPicPr preferRelativeResize="0"/>
          <p:nvPr/>
        </p:nvPicPr>
        <p:blipFill>
          <a:blip r:embed="rId3">
            <a:alphaModFix/>
          </a:blip>
          <a:stretch>
            <a:fillRect/>
          </a:stretch>
        </p:blipFill>
        <p:spPr>
          <a:xfrm>
            <a:off x="457" y="52600"/>
            <a:ext cx="9143086" cy="5143500"/>
          </a:xfrm>
          <a:prstGeom prst="rect">
            <a:avLst/>
          </a:prstGeom>
          <a:noFill/>
          <a:ln>
            <a:noFill/>
          </a:ln>
        </p:spPr>
      </p:pic>
      <p:sp>
        <p:nvSpPr>
          <p:cNvPr id="169" name="Google Shape;169;p25"/>
          <p:cNvSpPr txBox="1"/>
          <p:nvPr/>
        </p:nvSpPr>
        <p:spPr>
          <a:xfrm>
            <a:off x="311700" y="504875"/>
            <a:ext cx="5376000" cy="354000"/>
          </a:xfrm>
          <a:prstGeom prst="rect">
            <a:avLst/>
          </a:prstGeom>
          <a:noFill/>
          <a:ln>
            <a:noFill/>
          </a:ln>
        </p:spPr>
        <p:txBody>
          <a:bodyPr anchorCtr="0" anchor="t" bIns="91425" lIns="91425" spcFirstLastPara="1" rIns="91425" wrap="square" tIns="91425">
            <a:spAutoFit/>
          </a:bodyPr>
          <a:lstStyle/>
          <a:p>
            <a:pPr indent="0" lvl="0" marL="0" rtl="0" algn="l">
              <a:lnSpc>
                <a:spcPct val="140000"/>
              </a:lnSpc>
              <a:spcBef>
                <a:spcPts val="0"/>
              </a:spcBef>
              <a:spcAft>
                <a:spcPts val="600"/>
              </a:spcAft>
              <a:buNone/>
            </a:pPr>
            <a:r>
              <a:rPr lang="es" sz="1100">
                <a:solidFill>
                  <a:schemeClr val="dk2"/>
                </a:solidFill>
                <a:latin typeface="Lexend"/>
                <a:ea typeface="Lexend"/>
                <a:cs typeface="Lexend"/>
                <a:sym typeface="Lexend"/>
              </a:rPr>
              <a:t>What is the percentage distribution of different age certifications?</a:t>
            </a:r>
            <a:endParaRPr sz="1500">
              <a:solidFill>
                <a:srgbClr val="202214"/>
              </a:solidFill>
            </a:endParaRPr>
          </a:p>
        </p:txBody>
      </p:sp>
      <p:pic>
        <p:nvPicPr>
          <p:cNvPr id="170" name="Google Shape;170;p25"/>
          <p:cNvPicPr preferRelativeResize="0"/>
          <p:nvPr/>
        </p:nvPicPr>
        <p:blipFill>
          <a:blip r:embed="rId4">
            <a:alphaModFix/>
          </a:blip>
          <a:stretch>
            <a:fillRect/>
          </a:stretch>
        </p:blipFill>
        <p:spPr>
          <a:xfrm>
            <a:off x="4751275" y="845463"/>
            <a:ext cx="4130704" cy="3773125"/>
          </a:xfrm>
          <a:prstGeom prst="rect">
            <a:avLst/>
          </a:prstGeom>
          <a:noFill/>
          <a:ln>
            <a:noFill/>
          </a:ln>
        </p:spPr>
      </p:pic>
      <p:sp>
        <p:nvSpPr>
          <p:cNvPr id="171" name="Google Shape;171;p25"/>
          <p:cNvSpPr txBox="1"/>
          <p:nvPr/>
        </p:nvSpPr>
        <p:spPr>
          <a:xfrm>
            <a:off x="238100" y="1133763"/>
            <a:ext cx="3539100" cy="3196500"/>
          </a:xfrm>
          <a:prstGeom prst="rect">
            <a:avLst/>
          </a:prstGeom>
          <a:noFill/>
          <a:ln>
            <a:noFill/>
          </a:ln>
        </p:spPr>
        <p:txBody>
          <a:bodyPr anchorCtr="0" anchor="t" bIns="91425" lIns="91425" spcFirstLastPara="1" rIns="91425" wrap="square" tIns="91425">
            <a:spAutoFit/>
          </a:bodyPr>
          <a:lstStyle/>
          <a:p>
            <a:pPr indent="0" lvl="0" marL="0" marR="190500" rtl="0" algn="l">
              <a:lnSpc>
                <a:spcPct val="140000"/>
              </a:lnSpc>
              <a:spcBef>
                <a:spcPts val="0"/>
              </a:spcBef>
              <a:spcAft>
                <a:spcPts val="0"/>
              </a:spcAft>
              <a:buNone/>
            </a:pPr>
            <a:r>
              <a:rPr lang="es" sz="1000">
                <a:solidFill>
                  <a:schemeClr val="dk2"/>
                </a:solidFill>
                <a:latin typeface="Lexend"/>
                <a:ea typeface="Lexend"/>
                <a:cs typeface="Lexend"/>
                <a:sym typeface="Lexend"/>
              </a:rPr>
              <a:t>Explanation of different type of age certifications :</a:t>
            </a:r>
            <a:endParaRPr sz="1000">
              <a:solidFill>
                <a:schemeClr val="dk2"/>
              </a:solidFill>
              <a:latin typeface="Lexend"/>
              <a:ea typeface="Lexend"/>
              <a:cs typeface="Lexend"/>
              <a:sym typeface="Lexend"/>
            </a:endParaRPr>
          </a:p>
          <a:p>
            <a:pPr indent="-292100" lvl="0" marL="457200" rtl="0" algn="l">
              <a:lnSpc>
                <a:spcPct val="170000"/>
              </a:lnSpc>
              <a:spcBef>
                <a:spcPts val="200"/>
              </a:spcBef>
              <a:spcAft>
                <a:spcPts val="0"/>
              </a:spcAft>
              <a:buClr>
                <a:schemeClr val="dk2"/>
              </a:buClr>
              <a:buSzPts val="1000"/>
              <a:buFont typeface="Lexend"/>
              <a:buChar char="●"/>
            </a:pPr>
            <a:r>
              <a:rPr lang="es" sz="1000">
                <a:solidFill>
                  <a:schemeClr val="dk2"/>
                </a:solidFill>
                <a:latin typeface="Lexend"/>
                <a:ea typeface="Lexend"/>
                <a:cs typeface="Lexend"/>
                <a:sym typeface="Lexend"/>
              </a:rPr>
              <a:t>'R' = Adults(+18) </a:t>
            </a:r>
            <a:endParaRPr sz="1000">
              <a:solidFill>
                <a:schemeClr val="dk2"/>
              </a:solidFill>
              <a:latin typeface="Lexend"/>
              <a:ea typeface="Lexend"/>
              <a:cs typeface="Lexend"/>
              <a:sym typeface="Lexend"/>
            </a:endParaRPr>
          </a:p>
          <a:p>
            <a:pPr indent="-292100" lvl="0" marL="457200" rtl="0" algn="l">
              <a:lnSpc>
                <a:spcPct val="170000"/>
              </a:lnSpc>
              <a:spcBef>
                <a:spcPts val="0"/>
              </a:spcBef>
              <a:spcAft>
                <a:spcPts val="0"/>
              </a:spcAft>
              <a:buClr>
                <a:schemeClr val="dk2"/>
              </a:buClr>
              <a:buSzPts val="1000"/>
              <a:buFont typeface="Lexend"/>
              <a:buChar char="●"/>
            </a:pPr>
            <a:r>
              <a:rPr lang="es" sz="1000">
                <a:solidFill>
                  <a:schemeClr val="dk2"/>
                </a:solidFill>
                <a:latin typeface="Lexend"/>
                <a:ea typeface="Lexend"/>
                <a:cs typeface="Lexend"/>
                <a:sym typeface="Lexend"/>
              </a:rPr>
              <a:t>TV-MA' = Adults(+18) </a:t>
            </a:r>
            <a:endParaRPr sz="1000">
              <a:solidFill>
                <a:schemeClr val="dk2"/>
              </a:solidFill>
              <a:latin typeface="Lexend"/>
              <a:ea typeface="Lexend"/>
              <a:cs typeface="Lexend"/>
              <a:sym typeface="Lexend"/>
            </a:endParaRPr>
          </a:p>
          <a:p>
            <a:pPr indent="-292100" lvl="0" marL="457200" rtl="0" algn="l">
              <a:lnSpc>
                <a:spcPct val="170000"/>
              </a:lnSpc>
              <a:spcBef>
                <a:spcPts val="0"/>
              </a:spcBef>
              <a:spcAft>
                <a:spcPts val="0"/>
              </a:spcAft>
              <a:buClr>
                <a:schemeClr val="dk2"/>
              </a:buClr>
              <a:buSzPts val="1000"/>
              <a:buFont typeface="Lexend"/>
              <a:buChar char="●"/>
            </a:pPr>
            <a:r>
              <a:rPr lang="es" sz="1000">
                <a:solidFill>
                  <a:schemeClr val="dk2"/>
                </a:solidFill>
                <a:latin typeface="Lexend"/>
                <a:ea typeface="Lexend"/>
                <a:cs typeface="Lexend"/>
                <a:sym typeface="Lexend"/>
              </a:rPr>
              <a:t>'PG' = Older Kids (+7) </a:t>
            </a:r>
            <a:endParaRPr sz="1000">
              <a:solidFill>
                <a:schemeClr val="dk2"/>
              </a:solidFill>
              <a:latin typeface="Lexend"/>
              <a:ea typeface="Lexend"/>
              <a:cs typeface="Lexend"/>
              <a:sym typeface="Lexend"/>
            </a:endParaRPr>
          </a:p>
          <a:p>
            <a:pPr indent="-292100" lvl="0" marL="457200" rtl="0" algn="l">
              <a:lnSpc>
                <a:spcPct val="170000"/>
              </a:lnSpc>
              <a:spcBef>
                <a:spcPts val="0"/>
              </a:spcBef>
              <a:spcAft>
                <a:spcPts val="0"/>
              </a:spcAft>
              <a:buClr>
                <a:schemeClr val="dk2"/>
              </a:buClr>
              <a:buSzPts val="1000"/>
              <a:buFont typeface="Lexend"/>
              <a:buChar char="●"/>
            </a:pPr>
            <a:r>
              <a:rPr lang="es" sz="1000">
                <a:solidFill>
                  <a:schemeClr val="dk2"/>
                </a:solidFill>
                <a:latin typeface="Lexend"/>
                <a:ea typeface="Lexend"/>
                <a:cs typeface="Lexend"/>
                <a:sym typeface="Lexend"/>
              </a:rPr>
              <a:t>'TV-14' = Young Adults </a:t>
            </a:r>
            <a:endParaRPr sz="1000">
              <a:solidFill>
                <a:schemeClr val="dk2"/>
              </a:solidFill>
              <a:latin typeface="Lexend"/>
              <a:ea typeface="Lexend"/>
              <a:cs typeface="Lexend"/>
              <a:sym typeface="Lexend"/>
            </a:endParaRPr>
          </a:p>
          <a:p>
            <a:pPr indent="-292100" lvl="0" marL="457200" rtl="0" algn="l">
              <a:lnSpc>
                <a:spcPct val="170000"/>
              </a:lnSpc>
              <a:spcBef>
                <a:spcPts val="0"/>
              </a:spcBef>
              <a:spcAft>
                <a:spcPts val="0"/>
              </a:spcAft>
              <a:buClr>
                <a:schemeClr val="dk2"/>
              </a:buClr>
              <a:buSzPts val="1000"/>
              <a:buFont typeface="Lexend"/>
              <a:buChar char="●"/>
            </a:pPr>
            <a:r>
              <a:rPr lang="es" sz="1000">
                <a:solidFill>
                  <a:schemeClr val="dk2"/>
                </a:solidFill>
                <a:latin typeface="Lexend"/>
                <a:ea typeface="Lexend"/>
                <a:cs typeface="Lexend"/>
                <a:sym typeface="Lexend"/>
              </a:rPr>
              <a:t>(+16) 'G' = Kids (All) </a:t>
            </a:r>
            <a:endParaRPr sz="1000">
              <a:solidFill>
                <a:schemeClr val="dk2"/>
              </a:solidFill>
              <a:latin typeface="Lexend"/>
              <a:ea typeface="Lexend"/>
              <a:cs typeface="Lexend"/>
              <a:sym typeface="Lexend"/>
            </a:endParaRPr>
          </a:p>
          <a:p>
            <a:pPr indent="-292100" lvl="0" marL="457200" rtl="0" algn="l">
              <a:lnSpc>
                <a:spcPct val="170000"/>
              </a:lnSpc>
              <a:spcBef>
                <a:spcPts val="0"/>
              </a:spcBef>
              <a:spcAft>
                <a:spcPts val="0"/>
              </a:spcAft>
              <a:buClr>
                <a:schemeClr val="dk2"/>
              </a:buClr>
              <a:buSzPts val="1000"/>
              <a:buFont typeface="Lexend"/>
              <a:buChar char="●"/>
            </a:pPr>
            <a:r>
              <a:rPr lang="es" sz="1000">
                <a:solidFill>
                  <a:schemeClr val="dk2"/>
                </a:solidFill>
                <a:latin typeface="Lexend"/>
                <a:ea typeface="Lexend"/>
                <a:cs typeface="Lexend"/>
                <a:sym typeface="Lexend"/>
              </a:rPr>
              <a:t>'PG-13' = Teens(+13) </a:t>
            </a:r>
            <a:endParaRPr sz="1000">
              <a:solidFill>
                <a:schemeClr val="dk2"/>
              </a:solidFill>
              <a:latin typeface="Lexend"/>
              <a:ea typeface="Lexend"/>
              <a:cs typeface="Lexend"/>
              <a:sym typeface="Lexend"/>
            </a:endParaRPr>
          </a:p>
          <a:p>
            <a:pPr indent="-292100" lvl="0" marL="457200" rtl="0" algn="l">
              <a:lnSpc>
                <a:spcPct val="170000"/>
              </a:lnSpc>
              <a:spcBef>
                <a:spcPts val="0"/>
              </a:spcBef>
              <a:spcAft>
                <a:spcPts val="0"/>
              </a:spcAft>
              <a:buClr>
                <a:schemeClr val="dk2"/>
              </a:buClr>
              <a:buSzPts val="1000"/>
              <a:buFont typeface="Lexend"/>
              <a:buChar char="●"/>
            </a:pPr>
            <a:r>
              <a:rPr lang="es" sz="1000">
                <a:solidFill>
                  <a:schemeClr val="dk2"/>
                </a:solidFill>
                <a:latin typeface="Lexend"/>
                <a:ea typeface="Lexend"/>
                <a:cs typeface="Lexend"/>
                <a:sym typeface="Lexend"/>
              </a:rPr>
              <a:t>'TV-PG' = Local Rating Values</a:t>
            </a:r>
            <a:endParaRPr sz="1000">
              <a:solidFill>
                <a:schemeClr val="dk2"/>
              </a:solidFill>
              <a:latin typeface="Lexend"/>
              <a:ea typeface="Lexend"/>
              <a:cs typeface="Lexend"/>
              <a:sym typeface="Lexend"/>
            </a:endParaRPr>
          </a:p>
          <a:p>
            <a:pPr indent="-292100" lvl="0" marL="457200" rtl="0" algn="l">
              <a:lnSpc>
                <a:spcPct val="170000"/>
              </a:lnSpc>
              <a:spcBef>
                <a:spcPts val="0"/>
              </a:spcBef>
              <a:spcAft>
                <a:spcPts val="0"/>
              </a:spcAft>
              <a:buClr>
                <a:schemeClr val="dk2"/>
              </a:buClr>
              <a:buSzPts val="1000"/>
              <a:buFont typeface="Lexend"/>
              <a:buChar char="●"/>
            </a:pPr>
            <a:r>
              <a:rPr lang="es" sz="1000">
                <a:solidFill>
                  <a:schemeClr val="dk2"/>
                </a:solidFill>
                <a:latin typeface="Lexend"/>
                <a:ea typeface="Lexend"/>
                <a:cs typeface="Lexend"/>
                <a:sym typeface="Lexend"/>
              </a:rPr>
              <a:t> 'TV-Y' = Kids (All) </a:t>
            </a:r>
            <a:endParaRPr sz="1000">
              <a:solidFill>
                <a:schemeClr val="dk2"/>
              </a:solidFill>
              <a:latin typeface="Lexend"/>
              <a:ea typeface="Lexend"/>
              <a:cs typeface="Lexend"/>
              <a:sym typeface="Lexend"/>
            </a:endParaRPr>
          </a:p>
          <a:p>
            <a:pPr indent="-292100" lvl="0" marL="457200" rtl="0" algn="l">
              <a:lnSpc>
                <a:spcPct val="170000"/>
              </a:lnSpc>
              <a:spcBef>
                <a:spcPts val="0"/>
              </a:spcBef>
              <a:spcAft>
                <a:spcPts val="0"/>
              </a:spcAft>
              <a:buClr>
                <a:schemeClr val="dk2"/>
              </a:buClr>
              <a:buSzPts val="1000"/>
              <a:buFont typeface="Lexend"/>
              <a:buChar char="●"/>
            </a:pPr>
            <a:r>
              <a:rPr lang="es" sz="1000">
                <a:solidFill>
                  <a:schemeClr val="dk2"/>
                </a:solidFill>
                <a:latin typeface="Lexend"/>
                <a:ea typeface="Lexend"/>
                <a:cs typeface="Lexend"/>
                <a:sym typeface="Lexend"/>
              </a:rPr>
              <a:t>'TV-G' = Kids (All) </a:t>
            </a:r>
            <a:endParaRPr sz="1000">
              <a:solidFill>
                <a:schemeClr val="dk2"/>
              </a:solidFill>
              <a:latin typeface="Lexend"/>
              <a:ea typeface="Lexend"/>
              <a:cs typeface="Lexend"/>
              <a:sym typeface="Lexend"/>
            </a:endParaRPr>
          </a:p>
          <a:p>
            <a:pPr indent="-292100" lvl="0" marL="457200" rtl="0" algn="l">
              <a:lnSpc>
                <a:spcPct val="170000"/>
              </a:lnSpc>
              <a:spcBef>
                <a:spcPts val="0"/>
              </a:spcBef>
              <a:spcAft>
                <a:spcPts val="0"/>
              </a:spcAft>
              <a:buClr>
                <a:schemeClr val="dk2"/>
              </a:buClr>
              <a:buSzPts val="1000"/>
              <a:buFont typeface="Lexend"/>
              <a:buChar char="●"/>
            </a:pPr>
            <a:r>
              <a:rPr lang="es" sz="1000">
                <a:solidFill>
                  <a:schemeClr val="dk2"/>
                </a:solidFill>
                <a:latin typeface="Lexend"/>
                <a:ea typeface="Lexend"/>
                <a:cs typeface="Lexend"/>
                <a:sym typeface="Lexend"/>
              </a:rPr>
              <a:t>'TV-Y7' = Older Kids (+7) </a:t>
            </a:r>
            <a:endParaRPr sz="1000">
              <a:solidFill>
                <a:schemeClr val="dk2"/>
              </a:solidFill>
              <a:latin typeface="Lexend"/>
              <a:ea typeface="Lexend"/>
              <a:cs typeface="Lexend"/>
              <a:sym typeface="Lexend"/>
            </a:endParaRPr>
          </a:p>
          <a:p>
            <a:pPr indent="-292100" lvl="0" marL="457200" rtl="0" algn="l">
              <a:lnSpc>
                <a:spcPct val="170000"/>
              </a:lnSpc>
              <a:spcBef>
                <a:spcPts val="0"/>
              </a:spcBef>
              <a:spcAft>
                <a:spcPts val="0"/>
              </a:spcAft>
              <a:buClr>
                <a:schemeClr val="dk2"/>
              </a:buClr>
              <a:buSzPts val="1000"/>
              <a:buFont typeface="Lexend"/>
              <a:buChar char="●"/>
            </a:pPr>
            <a:r>
              <a:rPr lang="es" sz="1000">
                <a:solidFill>
                  <a:schemeClr val="dk2"/>
                </a:solidFill>
                <a:latin typeface="Lexend"/>
                <a:ea typeface="Lexend"/>
                <a:cs typeface="Lexend"/>
                <a:sym typeface="Lexend"/>
              </a:rPr>
              <a:t>'NC-17' = Adults(+18)</a:t>
            </a:r>
            <a:endParaRPr sz="1000">
              <a:solidFill>
                <a:srgbClr val="3C4043"/>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77" name="Google Shape;177;p2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sz="1100">
              <a:latin typeface="Lexend"/>
              <a:ea typeface="Lexend"/>
              <a:cs typeface="Lexend"/>
              <a:sym typeface="Lexend"/>
            </a:endParaRPr>
          </a:p>
        </p:txBody>
      </p:sp>
      <p:pic>
        <p:nvPicPr>
          <p:cNvPr id="178" name="Google Shape;178;p26"/>
          <p:cNvPicPr preferRelativeResize="0"/>
          <p:nvPr/>
        </p:nvPicPr>
        <p:blipFill>
          <a:blip r:embed="rId3">
            <a:alphaModFix/>
          </a:blip>
          <a:stretch>
            <a:fillRect/>
          </a:stretch>
        </p:blipFill>
        <p:spPr>
          <a:xfrm>
            <a:off x="457" y="0"/>
            <a:ext cx="9143086" cy="5143500"/>
          </a:xfrm>
          <a:prstGeom prst="rect">
            <a:avLst/>
          </a:prstGeom>
          <a:noFill/>
          <a:ln>
            <a:noFill/>
          </a:ln>
        </p:spPr>
      </p:pic>
      <p:sp>
        <p:nvSpPr>
          <p:cNvPr id="179" name="Google Shape;179;p26"/>
          <p:cNvSpPr txBox="1"/>
          <p:nvPr/>
        </p:nvSpPr>
        <p:spPr>
          <a:xfrm>
            <a:off x="211600" y="2338975"/>
            <a:ext cx="3414900" cy="8136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lang="es" sz="1100">
                <a:solidFill>
                  <a:schemeClr val="dk2"/>
                </a:solidFill>
                <a:latin typeface="Lexend"/>
                <a:ea typeface="Lexend"/>
                <a:cs typeface="Lexend"/>
                <a:sym typeface="Lexend"/>
              </a:rPr>
              <a:t>45.1% of for Netflix content is for adults +18 </a:t>
            </a:r>
            <a:endParaRPr sz="1100">
              <a:solidFill>
                <a:schemeClr val="dk2"/>
              </a:solidFill>
              <a:latin typeface="Lexend"/>
              <a:ea typeface="Lexend"/>
              <a:cs typeface="Lexend"/>
              <a:sym typeface="Lexend"/>
            </a:endParaRPr>
          </a:p>
          <a:p>
            <a:pPr indent="0" lvl="0" marL="0" rtl="0" algn="l">
              <a:lnSpc>
                <a:spcPct val="135714"/>
              </a:lnSpc>
              <a:spcBef>
                <a:spcPts val="0"/>
              </a:spcBef>
              <a:spcAft>
                <a:spcPts val="0"/>
              </a:spcAft>
              <a:buNone/>
            </a:pPr>
            <a:r>
              <a:rPr lang="es" sz="1100">
                <a:solidFill>
                  <a:schemeClr val="dk2"/>
                </a:solidFill>
                <a:latin typeface="Lexend"/>
                <a:ea typeface="Lexend"/>
                <a:cs typeface="Lexend"/>
                <a:sym typeface="Lexend"/>
              </a:rPr>
              <a:t>3.5 % of Netflix content is for kids</a:t>
            </a:r>
            <a:endParaRPr sz="1050">
              <a:solidFill>
                <a:schemeClr val="dk1"/>
              </a:solidFill>
              <a:highlight>
                <a:srgbClr val="F7F7F7"/>
              </a:highlight>
              <a:latin typeface="Courier New"/>
              <a:ea typeface="Courier New"/>
              <a:cs typeface="Courier New"/>
              <a:sym typeface="Courier New"/>
            </a:endParaRPr>
          </a:p>
          <a:p>
            <a:pPr indent="0" lvl="0" marL="0" rtl="0" algn="l">
              <a:lnSpc>
                <a:spcPct val="140000"/>
              </a:lnSpc>
              <a:spcBef>
                <a:spcPts val="0"/>
              </a:spcBef>
              <a:spcAft>
                <a:spcPts val="600"/>
              </a:spcAft>
              <a:buNone/>
            </a:pPr>
            <a:r>
              <a:t/>
            </a:r>
            <a:endParaRPr sz="1100">
              <a:solidFill>
                <a:schemeClr val="dk2"/>
              </a:solidFill>
              <a:latin typeface="Lexend"/>
              <a:ea typeface="Lexend"/>
              <a:cs typeface="Lexend"/>
              <a:sym typeface="Lexend"/>
            </a:endParaRPr>
          </a:p>
        </p:txBody>
      </p:sp>
      <p:sp>
        <p:nvSpPr>
          <p:cNvPr id="180" name="Google Shape;180;p26"/>
          <p:cNvSpPr txBox="1"/>
          <p:nvPr/>
        </p:nvSpPr>
        <p:spPr>
          <a:xfrm>
            <a:off x="147275" y="445025"/>
            <a:ext cx="5292000" cy="354000"/>
          </a:xfrm>
          <a:prstGeom prst="rect">
            <a:avLst/>
          </a:prstGeom>
          <a:noFill/>
          <a:ln>
            <a:noFill/>
          </a:ln>
        </p:spPr>
        <p:txBody>
          <a:bodyPr anchorCtr="0" anchor="t" bIns="91425" lIns="91425" spcFirstLastPara="1" rIns="91425" wrap="square" tIns="91425">
            <a:spAutoFit/>
          </a:bodyPr>
          <a:lstStyle/>
          <a:p>
            <a:pPr indent="0" lvl="0" marL="0" rtl="0" algn="l">
              <a:lnSpc>
                <a:spcPct val="140000"/>
              </a:lnSpc>
              <a:spcBef>
                <a:spcPts val="0"/>
              </a:spcBef>
              <a:spcAft>
                <a:spcPts val="600"/>
              </a:spcAft>
              <a:buNone/>
            </a:pPr>
            <a:r>
              <a:rPr lang="es" sz="1100">
                <a:solidFill>
                  <a:schemeClr val="dk2"/>
                </a:solidFill>
                <a:latin typeface="Lexend"/>
                <a:ea typeface="Lexend"/>
                <a:cs typeface="Lexend"/>
                <a:sym typeface="Lexend"/>
              </a:rPr>
              <a:t>What is the percentage distribution of different age certifications?</a:t>
            </a:r>
            <a:endParaRPr sz="1500">
              <a:solidFill>
                <a:srgbClr val="202214"/>
              </a:solidFill>
            </a:endParaRPr>
          </a:p>
        </p:txBody>
      </p:sp>
      <p:pic>
        <p:nvPicPr>
          <p:cNvPr id="181" name="Google Shape;181;p26"/>
          <p:cNvPicPr preferRelativeResize="0"/>
          <p:nvPr/>
        </p:nvPicPr>
        <p:blipFill>
          <a:blip r:embed="rId4">
            <a:alphaModFix/>
          </a:blip>
          <a:stretch>
            <a:fillRect/>
          </a:stretch>
        </p:blipFill>
        <p:spPr>
          <a:xfrm>
            <a:off x="4036725" y="867688"/>
            <a:ext cx="4852500" cy="375617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27"/>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marR="0" rtl="0" algn="l">
              <a:lnSpc>
                <a:spcPct val="115000"/>
              </a:lnSpc>
              <a:spcBef>
                <a:spcPts val="1200"/>
              </a:spcBef>
              <a:spcAft>
                <a:spcPts val="1200"/>
              </a:spcAft>
              <a:buNone/>
            </a:pPr>
            <a:r>
              <a:t/>
            </a:r>
            <a:endParaRPr sz="1800">
              <a:solidFill>
                <a:schemeClr val="dk2"/>
              </a:solidFill>
              <a:latin typeface="Lexend"/>
              <a:ea typeface="Lexend"/>
              <a:cs typeface="Lexend"/>
              <a:sym typeface="Lexend"/>
            </a:endParaRPr>
          </a:p>
        </p:txBody>
      </p:sp>
      <p:sp>
        <p:nvSpPr>
          <p:cNvPr id="187" name="Google Shape;187;p2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sz="1100">
              <a:latin typeface="Lexend"/>
              <a:ea typeface="Lexend"/>
              <a:cs typeface="Lexend"/>
              <a:sym typeface="Lexend"/>
            </a:endParaRPr>
          </a:p>
        </p:txBody>
      </p:sp>
      <p:pic>
        <p:nvPicPr>
          <p:cNvPr id="188" name="Google Shape;188;p27"/>
          <p:cNvPicPr preferRelativeResize="0"/>
          <p:nvPr/>
        </p:nvPicPr>
        <p:blipFill>
          <a:blip r:embed="rId3">
            <a:alphaModFix/>
          </a:blip>
          <a:stretch>
            <a:fillRect/>
          </a:stretch>
        </p:blipFill>
        <p:spPr>
          <a:xfrm>
            <a:off x="457" y="52600"/>
            <a:ext cx="9143086" cy="5143500"/>
          </a:xfrm>
          <a:prstGeom prst="rect">
            <a:avLst/>
          </a:prstGeom>
          <a:noFill/>
          <a:ln>
            <a:noFill/>
          </a:ln>
        </p:spPr>
      </p:pic>
      <p:sp>
        <p:nvSpPr>
          <p:cNvPr id="189" name="Google Shape;189;p27"/>
          <p:cNvSpPr txBox="1"/>
          <p:nvPr/>
        </p:nvSpPr>
        <p:spPr>
          <a:xfrm>
            <a:off x="311700" y="602225"/>
            <a:ext cx="30000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200"/>
              </a:spcBef>
              <a:spcAft>
                <a:spcPts val="1200"/>
              </a:spcAft>
              <a:buNone/>
            </a:pPr>
            <a:r>
              <a:rPr lang="es" sz="1800">
                <a:solidFill>
                  <a:schemeClr val="dk2"/>
                </a:solidFill>
                <a:latin typeface="Lexend"/>
                <a:ea typeface="Lexend"/>
                <a:cs typeface="Lexend"/>
                <a:sym typeface="Lexend"/>
              </a:rPr>
              <a:t>3. </a:t>
            </a:r>
            <a:r>
              <a:rPr lang="es" sz="1800" u="sng">
                <a:solidFill>
                  <a:schemeClr val="dk2"/>
                </a:solidFill>
                <a:latin typeface="Lexend"/>
                <a:ea typeface="Lexend"/>
                <a:cs typeface="Lexend"/>
                <a:sym typeface="Lexend"/>
              </a:rPr>
              <a:t>Runtime Analysis</a:t>
            </a:r>
            <a:endParaRPr sz="1800" u="sng">
              <a:solidFill>
                <a:schemeClr val="dk2"/>
              </a:solidFill>
              <a:latin typeface="Lexend"/>
              <a:ea typeface="Lexend"/>
              <a:cs typeface="Lexend"/>
              <a:sym typeface="Lexend"/>
            </a:endParaRPr>
          </a:p>
        </p:txBody>
      </p:sp>
      <p:sp>
        <p:nvSpPr>
          <p:cNvPr id="190" name="Google Shape;190;p27"/>
          <p:cNvSpPr txBox="1"/>
          <p:nvPr/>
        </p:nvSpPr>
        <p:spPr>
          <a:xfrm>
            <a:off x="637775" y="1063925"/>
            <a:ext cx="77991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a:solidFill>
                  <a:schemeClr val="dk2"/>
                </a:solidFill>
                <a:latin typeface="Lexend"/>
                <a:ea typeface="Lexend"/>
                <a:cs typeface="Lexend"/>
                <a:sym typeface="Lexend"/>
              </a:rPr>
              <a:t>While movies dominate in terms of overall runtime due to their individual length, TV shows offer a distinct viewing experience with shorter episodes and a more episodic structure.</a:t>
            </a:r>
            <a:endParaRPr/>
          </a:p>
        </p:txBody>
      </p:sp>
      <p:pic>
        <p:nvPicPr>
          <p:cNvPr id="191" name="Google Shape;191;p27"/>
          <p:cNvPicPr preferRelativeResize="0"/>
          <p:nvPr/>
        </p:nvPicPr>
        <p:blipFill>
          <a:blip r:embed="rId4">
            <a:alphaModFix/>
          </a:blip>
          <a:stretch>
            <a:fillRect/>
          </a:stretch>
        </p:blipFill>
        <p:spPr>
          <a:xfrm>
            <a:off x="1573863" y="1587125"/>
            <a:ext cx="5926926" cy="29687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28"/>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marR="0" rtl="0" algn="l">
              <a:lnSpc>
                <a:spcPct val="115000"/>
              </a:lnSpc>
              <a:spcBef>
                <a:spcPts val="1200"/>
              </a:spcBef>
              <a:spcAft>
                <a:spcPts val="1200"/>
              </a:spcAft>
              <a:buNone/>
            </a:pPr>
            <a:r>
              <a:t/>
            </a:r>
            <a:endParaRPr sz="1800">
              <a:solidFill>
                <a:schemeClr val="dk2"/>
              </a:solidFill>
              <a:latin typeface="Lexend"/>
              <a:ea typeface="Lexend"/>
              <a:cs typeface="Lexend"/>
              <a:sym typeface="Lexend"/>
            </a:endParaRPr>
          </a:p>
        </p:txBody>
      </p:sp>
      <p:sp>
        <p:nvSpPr>
          <p:cNvPr id="197" name="Google Shape;197;p2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sz="1100">
              <a:latin typeface="Lexend"/>
              <a:ea typeface="Lexend"/>
              <a:cs typeface="Lexend"/>
              <a:sym typeface="Lexend"/>
            </a:endParaRPr>
          </a:p>
        </p:txBody>
      </p:sp>
      <p:pic>
        <p:nvPicPr>
          <p:cNvPr id="198" name="Google Shape;198;p28"/>
          <p:cNvPicPr preferRelativeResize="0"/>
          <p:nvPr/>
        </p:nvPicPr>
        <p:blipFill>
          <a:blip r:embed="rId3">
            <a:alphaModFix/>
          </a:blip>
          <a:stretch>
            <a:fillRect/>
          </a:stretch>
        </p:blipFill>
        <p:spPr>
          <a:xfrm>
            <a:off x="457" y="52600"/>
            <a:ext cx="9143086" cy="5143500"/>
          </a:xfrm>
          <a:prstGeom prst="rect">
            <a:avLst/>
          </a:prstGeom>
          <a:noFill/>
          <a:ln>
            <a:noFill/>
          </a:ln>
        </p:spPr>
      </p:pic>
      <p:sp>
        <p:nvSpPr>
          <p:cNvPr id="199" name="Google Shape;199;p28"/>
          <p:cNvSpPr txBox="1"/>
          <p:nvPr/>
        </p:nvSpPr>
        <p:spPr>
          <a:xfrm>
            <a:off x="235213" y="4047150"/>
            <a:ext cx="4265400" cy="69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a:solidFill>
                  <a:schemeClr val="dk2"/>
                </a:solidFill>
                <a:latin typeface="Lexend"/>
                <a:ea typeface="Lexend"/>
                <a:cs typeface="Lexend"/>
                <a:sym typeface="Lexend"/>
              </a:rPr>
              <a:t>Average Runtime for Show:  39 Minutes or 0.65 Hours</a:t>
            </a:r>
            <a:endParaRPr sz="1100">
              <a:solidFill>
                <a:schemeClr val="dk2"/>
              </a:solidFill>
              <a:latin typeface="Lexend"/>
              <a:ea typeface="Lexend"/>
              <a:cs typeface="Lexend"/>
              <a:sym typeface="Lexend"/>
            </a:endParaRPr>
          </a:p>
          <a:p>
            <a:pPr indent="0" lvl="0" marL="0" rtl="0" algn="l">
              <a:spcBef>
                <a:spcPts val="0"/>
              </a:spcBef>
              <a:spcAft>
                <a:spcPts val="0"/>
              </a:spcAft>
              <a:buNone/>
            </a:pPr>
            <a:r>
              <a:rPr lang="es" sz="1100">
                <a:solidFill>
                  <a:schemeClr val="dk2"/>
                </a:solidFill>
                <a:latin typeface="Lexend"/>
                <a:ea typeface="Lexend"/>
                <a:cs typeface="Lexend"/>
                <a:sym typeface="Lexend"/>
              </a:rPr>
              <a:t>O</a:t>
            </a:r>
            <a:r>
              <a:rPr lang="es" sz="1100">
                <a:solidFill>
                  <a:schemeClr val="dk2"/>
                </a:solidFill>
                <a:latin typeface="Lexend"/>
                <a:ea typeface="Lexend"/>
                <a:cs typeface="Lexend"/>
                <a:sym typeface="Lexend"/>
              </a:rPr>
              <a:t>verall runtime: 101.81</a:t>
            </a:r>
            <a:endParaRPr sz="1050">
              <a:solidFill>
                <a:schemeClr val="accent2"/>
              </a:solidFill>
              <a:highlight>
                <a:srgbClr val="FFFFFF"/>
              </a:highlight>
            </a:endParaRPr>
          </a:p>
          <a:p>
            <a:pPr indent="0" lvl="0" marL="0" rtl="0" algn="l">
              <a:spcBef>
                <a:spcPts val="0"/>
              </a:spcBef>
              <a:spcAft>
                <a:spcPts val="0"/>
              </a:spcAft>
              <a:buNone/>
            </a:pPr>
            <a:r>
              <a:t/>
            </a:r>
            <a:endParaRPr sz="1100">
              <a:solidFill>
                <a:schemeClr val="dk2"/>
              </a:solidFill>
              <a:latin typeface="Lexend"/>
              <a:ea typeface="Lexend"/>
              <a:cs typeface="Lexend"/>
              <a:sym typeface="Lexend"/>
            </a:endParaRPr>
          </a:p>
        </p:txBody>
      </p:sp>
      <p:sp>
        <p:nvSpPr>
          <p:cNvPr id="200" name="Google Shape;200;p28"/>
          <p:cNvSpPr txBox="1"/>
          <p:nvPr/>
        </p:nvSpPr>
        <p:spPr>
          <a:xfrm>
            <a:off x="496800" y="709825"/>
            <a:ext cx="81504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a:solidFill>
                  <a:schemeClr val="dk2"/>
                </a:solidFill>
                <a:latin typeface="Lexend"/>
                <a:ea typeface="Lexend"/>
                <a:cs typeface="Lexend"/>
                <a:sym typeface="Lexend"/>
              </a:rPr>
              <a:t>Over time, there has been an observable trend where the average runtime of TV shows has shown a steady increase, contrasting with a gradual decline in the average runtime of movies. </a:t>
            </a:r>
            <a:endParaRPr/>
          </a:p>
        </p:txBody>
      </p:sp>
      <p:pic>
        <p:nvPicPr>
          <p:cNvPr id="201" name="Google Shape;201;p28"/>
          <p:cNvPicPr preferRelativeResize="0"/>
          <p:nvPr/>
        </p:nvPicPr>
        <p:blipFill>
          <a:blip r:embed="rId4">
            <a:alphaModFix/>
          </a:blip>
          <a:stretch>
            <a:fillRect/>
          </a:stretch>
        </p:blipFill>
        <p:spPr>
          <a:xfrm>
            <a:off x="4869110" y="1642448"/>
            <a:ext cx="3820240" cy="2245475"/>
          </a:xfrm>
          <a:prstGeom prst="rect">
            <a:avLst/>
          </a:prstGeom>
          <a:noFill/>
          <a:ln>
            <a:noFill/>
          </a:ln>
        </p:spPr>
      </p:pic>
      <p:pic>
        <p:nvPicPr>
          <p:cNvPr id="202" name="Google Shape;202;p28"/>
          <p:cNvPicPr preferRelativeResize="0"/>
          <p:nvPr/>
        </p:nvPicPr>
        <p:blipFill>
          <a:blip r:embed="rId5">
            <a:alphaModFix/>
          </a:blip>
          <a:stretch>
            <a:fillRect/>
          </a:stretch>
        </p:blipFill>
        <p:spPr>
          <a:xfrm>
            <a:off x="457800" y="1640400"/>
            <a:ext cx="3820249" cy="2249575"/>
          </a:xfrm>
          <a:prstGeom prst="rect">
            <a:avLst/>
          </a:prstGeom>
          <a:noFill/>
          <a:ln>
            <a:noFill/>
          </a:ln>
        </p:spPr>
      </p:pic>
      <p:sp>
        <p:nvSpPr>
          <p:cNvPr id="203" name="Google Shape;203;p28"/>
          <p:cNvSpPr txBox="1"/>
          <p:nvPr/>
        </p:nvSpPr>
        <p:spPr>
          <a:xfrm>
            <a:off x="4812425" y="4131900"/>
            <a:ext cx="41853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a:solidFill>
                  <a:schemeClr val="dk2"/>
                </a:solidFill>
                <a:latin typeface="Lexend"/>
                <a:ea typeface="Lexend"/>
                <a:cs typeface="Lexend"/>
                <a:sym typeface="Lexend"/>
              </a:rPr>
              <a:t>Average Runtime for Movie:  102 Minutes or 1.7 Hours</a:t>
            </a:r>
            <a:endParaRPr sz="1100">
              <a:solidFill>
                <a:schemeClr val="dk2"/>
              </a:solidFill>
              <a:latin typeface="Lexend"/>
              <a:ea typeface="Lexend"/>
              <a:cs typeface="Lexend"/>
              <a:sym typeface="Lexend"/>
            </a:endParaRPr>
          </a:p>
          <a:p>
            <a:pPr indent="0" lvl="0" marL="0" rtl="0" algn="l">
              <a:spcBef>
                <a:spcPts val="0"/>
              </a:spcBef>
              <a:spcAft>
                <a:spcPts val="0"/>
              </a:spcAft>
              <a:buClr>
                <a:schemeClr val="dk1"/>
              </a:buClr>
              <a:buSzPts val="1100"/>
              <a:buFont typeface="Arial"/>
              <a:buNone/>
            </a:pPr>
            <a:r>
              <a:rPr lang="es" sz="1100">
                <a:solidFill>
                  <a:schemeClr val="dk2"/>
                </a:solidFill>
                <a:latin typeface="Lexend"/>
                <a:ea typeface="Lexend"/>
                <a:cs typeface="Lexend"/>
                <a:sym typeface="Lexend"/>
              </a:rPr>
              <a:t>Overall runtime: 38.63</a:t>
            </a:r>
            <a:endParaRPr sz="1100">
              <a:solidFill>
                <a:schemeClr val="dk2"/>
              </a:solidFill>
              <a:latin typeface="Lexend"/>
              <a:ea typeface="Lexend"/>
              <a:cs typeface="Lexend"/>
              <a:sym typeface="Lexen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09" name="Google Shape;209;p2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sz="1100">
              <a:latin typeface="Lexend"/>
              <a:ea typeface="Lexend"/>
              <a:cs typeface="Lexend"/>
              <a:sym typeface="Lexend"/>
            </a:endParaRPr>
          </a:p>
        </p:txBody>
      </p:sp>
      <p:pic>
        <p:nvPicPr>
          <p:cNvPr id="210" name="Google Shape;210;p29"/>
          <p:cNvPicPr preferRelativeResize="0"/>
          <p:nvPr/>
        </p:nvPicPr>
        <p:blipFill>
          <a:blip r:embed="rId3">
            <a:alphaModFix/>
          </a:blip>
          <a:stretch>
            <a:fillRect/>
          </a:stretch>
        </p:blipFill>
        <p:spPr>
          <a:xfrm>
            <a:off x="457" y="52600"/>
            <a:ext cx="9143086" cy="5143500"/>
          </a:xfrm>
          <a:prstGeom prst="rect">
            <a:avLst/>
          </a:prstGeom>
          <a:noFill/>
          <a:ln>
            <a:noFill/>
          </a:ln>
        </p:spPr>
      </p:pic>
      <p:pic>
        <p:nvPicPr>
          <p:cNvPr id="211" name="Google Shape;211;p29"/>
          <p:cNvPicPr preferRelativeResize="0"/>
          <p:nvPr/>
        </p:nvPicPr>
        <p:blipFill>
          <a:blip r:embed="rId4">
            <a:alphaModFix/>
          </a:blip>
          <a:stretch>
            <a:fillRect/>
          </a:stretch>
        </p:blipFill>
        <p:spPr>
          <a:xfrm>
            <a:off x="5897326" y="1991502"/>
            <a:ext cx="3146650" cy="2407525"/>
          </a:xfrm>
          <a:prstGeom prst="rect">
            <a:avLst/>
          </a:prstGeom>
          <a:noFill/>
          <a:ln>
            <a:noFill/>
          </a:ln>
        </p:spPr>
      </p:pic>
      <p:sp>
        <p:nvSpPr>
          <p:cNvPr id="212" name="Google Shape;212;p29"/>
          <p:cNvSpPr txBox="1"/>
          <p:nvPr/>
        </p:nvSpPr>
        <p:spPr>
          <a:xfrm>
            <a:off x="311700" y="556025"/>
            <a:ext cx="3000000" cy="46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s" sz="1800">
                <a:solidFill>
                  <a:schemeClr val="dk2"/>
                </a:solidFill>
                <a:latin typeface="Lexend"/>
                <a:ea typeface="Lexend"/>
                <a:cs typeface="Lexend"/>
                <a:sym typeface="Lexend"/>
              </a:rPr>
              <a:t>4</a:t>
            </a:r>
            <a:r>
              <a:rPr lang="es" sz="1800">
                <a:solidFill>
                  <a:schemeClr val="dk2"/>
                </a:solidFill>
                <a:latin typeface="Lexend"/>
                <a:ea typeface="Lexend"/>
                <a:cs typeface="Lexend"/>
                <a:sym typeface="Lexend"/>
              </a:rPr>
              <a:t>. </a:t>
            </a:r>
            <a:r>
              <a:rPr lang="es" sz="1800" u="sng">
                <a:solidFill>
                  <a:schemeClr val="dk2"/>
                </a:solidFill>
                <a:latin typeface="Lexend"/>
                <a:ea typeface="Lexend"/>
                <a:cs typeface="Lexend"/>
                <a:sym typeface="Lexend"/>
              </a:rPr>
              <a:t>Top 10 Rated</a:t>
            </a:r>
            <a:endParaRPr/>
          </a:p>
        </p:txBody>
      </p:sp>
      <p:sp>
        <p:nvSpPr>
          <p:cNvPr id="213" name="Google Shape;213;p29"/>
          <p:cNvSpPr txBox="1"/>
          <p:nvPr/>
        </p:nvSpPr>
        <p:spPr>
          <a:xfrm>
            <a:off x="1161525" y="1017725"/>
            <a:ext cx="4525800" cy="3600900"/>
          </a:xfrm>
          <a:prstGeom prst="rect">
            <a:avLst/>
          </a:prstGeom>
          <a:noFill/>
          <a:ln>
            <a:noFill/>
          </a:ln>
        </p:spPr>
        <p:txBody>
          <a:bodyPr anchorCtr="0" anchor="t" bIns="91425" lIns="91425" spcFirstLastPara="1" rIns="91425" wrap="square" tIns="91425">
            <a:spAutoFit/>
          </a:bodyPr>
          <a:lstStyle/>
          <a:p>
            <a:pPr indent="0" lvl="0" marL="0" rtl="0" algn="l">
              <a:lnSpc>
                <a:spcPct val="140000"/>
              </a:lnSpc>
              <a:spcBef>
                <a:spcPts val="0"/>
              </a:spcBef>
              <a:spcAft>
                <a:spcPts val="0"/>
              </a:spcAft>
              <a:buClr>
                <a:schemeClr val="dk1"/>
              </a:buClr>
              <a:buSzPts val="1100"/>
              <a:buFont typeface="Arial"/>
              <a:buNone/>
            </a:pPr>
            <a:r>
              <a:rPr lang="es" sz="1100">
                <a:solidFill>
                  <a:schemeClr val="dk2"/>
                </a:solidFill>
                <a:latin typeface="Lexend"/>
                <a:ea typeface="Lexend"/>
                <a:cs typeface="Lexend"/>
                <a:sym typeface="Lexend"/>
              </a:rPr>
              <a:t>Top-rated TV shows and movies based on IMDb scores and votes</a:t>
            </a:r>
            <a:endParaRPr sz="1200">
              <a:solidFill>
                <a:srgbClr val="202214"/>
              </a:solidFill>
            </a:endParaRPr>
          </a:p>
          <a:p>
            <a:pPr indent="0" lvl="0" marL="457200" rtl="0" algn="l">
              <a:lnSpc>
                <a:spcPct val="115000"/>
              </a:lnSpc>
              <a:spcBef>
                <a:spcPts val="600"/>
              </a:spcBef>
              <a:spcAft>
                <a:spcPts val="0"/>
              </a:spcAft>
              <a:buNone/>
            </a:pPr>
            <a:r>
              <a:t/>
            </a:r>
            <a:endParaRPr sz="1100">
              <a:solidFill>
                <a:schemeClr val="dk2"/>
              </a:solidFill>
              <a:latin typeface="Lexend"/>
              <a:ea typeface="Lexend"/>
              <a:cs typeface="Lexend"/>
              <a:sym typeface="Lexend"/>
            </a:endParaRPr>
          </a:p>
          <a:p>
            <a:pPr indent="0" lvl="0" marL="457200" rtl="0" algn="l">
              <a:lnSpc>
                <a:spcPct val="115000"/>
              </a:lnSpc>
              <a:spcBef>
                <a:spcPts val="700"/>
              </a:spcBef>
              <a:spcAft>
                <a:spcPts val="0"/>
              </a:spcAft>
              <a:buNone/>
            </a:pPr>
            <a:r>
              <a:rPr lang="es" sz="1100">
                <a:solidFill>
                  <a:schemeClr val="dk2"/>
                </a:solidFill>
                <a:latin typeface="Lexend"/>
                <a:ea typeface="Lexend"/>
                <a:cs typeface="Lexend"/>
                <a:sym typeface="Lexend"/>
              </a:rPr>
              <a:t>Top-Rated Titles:</a:t>
            </a:r>
            <a:endParaRPr sz="1100">
              <a:solidFill>
                <a:schemeClr val="dk2"/>
              </a:solidFill>
              <a:latin typeface="Lexend"/>
              <a:ea typeface="Lexend"/>
              <a:cs typeface="Lexend"/>
              <a:sym typeface="Lexend"/>
            </a:endParaRPr>
          </a:p>
          <a:p>
            <a:pPr indent="-298450" lvl="0" marL="914400" rtl="0" algn="l">
              <a:lnSpc>
                <a:spcPct val="115000"/>
              </a:lnSpc>
              <a:spcBef>
                <a:spcPts val="700"/>
              </a:spcBef>
              <a:spcAft>
                <a:spcPts val="0"/>
              </a:spcAft>
              <a:buClr>
                <a:schemeClr val="dk2"/>
              </a:buClr>
              <a:buSzPts val="1100"/>
              <a:buFont typeface="Lexend"/>
              <a:buChar char="●"/>
            </a:pPr>
            <a:r>
              <a:rPr lang="es" sz="1100">
                <a:solidFill>
                  <a:schemeClr val="dk2"/>
                </a:solidFill>
                <a:latin typeface="Lexend"/>
                <a:ea typeface="Lexend"/>
                <a:cs typeface="Lexend"/>
                <a:sym typeface="Lexend"/>
              </a:rPr>
              <a:t>"Breaking Bad" stands out with the highest IMDb score of 9.5, making it the top-rated entry in the table.</a:t>
            </a:r>
            <a:endParaRPr sz="1100">
              <a:solidFill>
                <a:schemeClr val="dk2"/>
              </a:solidFill>
              <a:latin typeface="Lexend"/>
              <a:ea typeface="Lexend"/>
              <a:cs typeface="Lexend"/>
              <a:sym typeface="Lexend"/>
            </a:endParaRPr>
          </a:p>
          <a:p>
            <a:pPr indent="-298450" lvl="0" marL="914400" rtl="0" algn="l">
              <a:lnSpc>
                <a:spcPct val="115000"/>
              </a:lnSpc>
              <a:spcBef>
                <a:spcPts val="0"/>
              </a:spcBef>
              <a:spcAft>
                <a:spcPts val="0"/>
              </a:spcAft>
              <a:buClr>
                <a:schemeClr val="dk2"/>
              </a:buClr>
              <a:buSzPts val="1100"/>
              <a:buFont typeface="Lexend"/>
              <a:buChar char="●"/>
            </a:pPr>
            <a:r>
              <a:rPr lang="es" sz="1100">
                <a:solidFill>
                  <a:schemeClr val="dk2"/>
                </a:solidFill>
                <a:latin typeface="Lexend"/>
                <a:ea typeface="Lexend"/>
                <a:cs typeface="Lexend"/>
                <a:sym typeface="Lexend"/>
              </a:rPr>
              <a:t>"Inception" and "Forrest Gump" share the second-highest score of 8.8, making them equally highly-rated.</a:t>
            </a:r>
            <a:endParaRPr sz="1100">
              <a:solidFill>
                <a:schemeClr val="dk2"/>
              </a:solidFill>
              <a:latin typeface="Lexend"/>
              <a:ea typeface="Lexend"/>
              <a:cs typeface="Lexend"/>
              <a:sym typeface="Lexend"/>
            </a:endParaRPr>
          </a:p>
          <a:p>
            <a:pPr indent="0" lvl="0" marL="457200" rtl="0" algn="l">
              <a:lnSpc>
                <a:spcPct val="115000"/>
              </a:lnSpc>
              <a:spcBef>
                <a:spcPts val="700"/>
              </a:spcBef>
              <a:spcAft>
                <a:spcPts val="0"/>
              </a:spcAft>
              <a:buNone/>
            </a:pPr>
            <a:r>
              <a:rPr lang="es" sz="1100">
                <a:solidFill>
                  <a:schemeClr val="dk2"/>
                </a:solidFill>
                <a:latin typeface="Lexend"/>
                <a:ea typeface="Lexend"/>
                <a:cs typeface="Lexend"/>
                <a:sym typeface="Lexend"/>
              </a:rPr>
              <a:t>IMDb Scores:</a:t>
            </a:r>
            <a:endParaRPr sz="1100">
              <a:solidFill>
                <a:schemeClr val="dk2"/>
              </a:solidFill>
              <a:latin typeface="Lexend"/>
              <a:ea typeface="Lexend"/>
              <a:cs typeface="Lexend"/>
              <a:sym typeface="Lexend"/>
            </a:endParaRPr>
          </a:p>
          <a:p>
            <a:pPr indent="-298450" lvl="0" marL="914400" rtl="0" algn="l">
              <a:lnSpc>
                <a:spcPct val="115000"/>
              </a:lnSpc>
              <a:spcBef>
                <a:spcPts val="700"/>
              </a:spcBef>
              <a:spcAft>
                <a:spcPts val="0"/>
              </a:spcAft>
              <a:buClr>
                <a:schemeClr val="dk2"/>
              </a:buClr>
              <a:buSzPts val="1100"/>
              <a:buFont typeface="Lexend"/>
              <a:buChar char="●"/>
            </a:pPr>
            <a:r>
              <a:rPr lang="es" sz="1100">
                <a:solidFill>
                  <a:schemeClr val="dk2"/>
                </a:solidFill>
                <a:latin typeface="Lexend"/>
                <a:ea typeface="Lexend"/>
                <a:cs typeface="Lexend"/>
                <a:sym typeface="Lexend"/>
              </a:rPr>
              <a:t>The IMDb scores in the table range from 8.0 to 9.5, indicating a selection of high-quality content.</a:t>
            </a:r>
            <a:endParaRPr sz="1100">
              <a:solidFill>
                <a:schemeClr val="dk2"/>
              </a:solidFill>
              <a:latin typeface="Lexend"/>
              <a:ea typeface="Lexend"/>
              <a:cs typeface="Lexend"/>
              <a:sym typeface="Lexend"/>
            </a:endParaRPr>
          </a:p>
          <a:p>
            <a:pPr indent="-298450" lvl="0" marL="914400" rtl="0" algn="l">
              <a:lnSpc>
                <a:spcPct val="115000"/>
              </a:lnSpc>
              <a:spcBef>
                <a:spcPts val="0"/>
              </a:spcBef>
              <a:spcAft>
                <a:spcPts val="0"/>
              </a:spcAft>
              <a:buClr>
                <a:schemeClr val="dk2"/>
              </a:buClr>
              <a:buSzPts val="1100"/>
              <a:buFont typeface="Lexend"/>
              <a:buChar char="●"/>
            </a:pPr>
            <a:r>
              <a:rPr lang="es" sz="1100">
                <a:solidFill>
                  <a:schemeClr val="dk2"/>
                </a:solidFill>
                <a:latin typeface="Lexend"/>
                <a:ea typeface="Lexend"/>
                <a:cs typeface="Lexend"/>
                <a:sym typeface="Lexend"/>
              </a:rPr>
              <a:t>The average IMDb score is relatively high, with the majority of titles scoring above 8.0.</a:t>
            </a:r>
            <a:endParaRPr sz="1050">
              <a:solidFill>
                <a:srgbClr val="3C4043"/>
              </a:solidFill>
            </a:endParaRPr>
          </a:p>
        </p:txBody>
      </p:sp>
      <p:pic>
        <p:nvPicPr>
          <p:cNvPr id="214" name="Google Shape;214;p29"/>
          <p:cNvPicPr preferRelativeResize="0"/>
          <p:nvPr/>
        </p:nvPicPr>
        <p:blipFill>
          <a:blip r:embed="rId5">
            <a:alphaModFix/>
          </a:blip>
          <a:stretch>
            <a:fillRect/>
          </a:stretch>
        </p:blipFill>
        <p:spPr>
          <a:xfrm>
            <a:off x="238150" y="3377175"/>
            <a:ext cx="923376" cy="1180788"/>
          </a:xfrm>
          <a:prstGeom prst="rect">
            <a:avLst/>
          </a:prstGeom>
          <a:noFill/>
          <a:ln>
            <a:noFill/>
          </a:ln>
        </p:spPr>
      </p:pic>
      <p:pic>
        <p:nvPicPr>
          <p:cNvPr id="215" name="Google Shape;215;p29"/>
          <p:cNvPicPr preferRelativeResize="0"/>
          <p:nvPr/>
        </p:nvPicPr>
        <p:blipFill>
          <a:blip r:embed="rId6">
            <a:alphaModFix/>
          </a:blip>
          <a:stretch>
            <a:fillRect/>
          </a:stretch>
        </p:blipFill>
        <p:spPr>
          <a:xfrm>
            <a:off x="6364348" y="556025"/>
            <a:ext cx="2061130" cy="1288224"/>
          </a:xfrm>
          <a:prstGeom prst="rect">
            <a:avLst/>
          </a:prstGeom>
          <a:noFill/>
          <a:ln>
            <a:noFill/>
          </a:ln>
        </p:spPr>
      </p:pic>
      <p:pic>
        <p:nvPicPr>
          <p:cNvPr id="216" name="Google Shape;216;p29"/>
          <p:cNvPicPr preferRelativeResize="0"/>
          <p:nvPr/>
        </p:nvPicPr>
        <p:blipFill>
          <a:blip r:embed="rId7">
            <a:alphaModFix/>
          </a:blip>
          <a:stretch>
            <a:fillRect/>
          </a:stretch>
        </p:blipFill>
        <p:spPr>
          <a:xfrm>
            <a:off x="238150" y="1735778"/>
            <a:ext cx="1193550" cy="11935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22" name="Google Shape;222;p3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sz="1100">
              <a:latin typeface="Lexend"/>
              <a:ea typeface="Lexend"/>
              <a:cs typeface="Lexend"/>
              <a:sym typeface="Lexend"/>
            </a:endParaRPr>
          </a:p>
        </p:txBody>
      </p:sp>
      <p:pic>
        <p:nvPicPr>
          <p:cNvPr id="223" name="Google Shape;223;p30"/>
          <p:cNvPicPr preferRelativeResize="0"/>
          <p:nvPr/>
        </p:nvPicPr>
        <p:blipFill>
          <a:blip r:embed="rId3">
            <a:alphaModFix/>
          </a:blip>
          <a:stretch>
            <a:fillRect/>
          </a:stretch>
        </p:blipFill>
        <p:spPr>
          <a:xfrm>
            <a:off x="457" y="52600"/>
            <a:ext cx="9143086" cy="5143500"/>
          </a:xfrm>
          <a:prstGeom prst="rect">
            <a:avLst/>
          </a:prstGeom>
          <a:noFill/>
          <a:ln>
            <a:noFill/>
          </a:ln>
        </p:spPr>
      </p:pic>
      <p:sp>
        <p:nvSpPr>
          <p:cNvPr id="224" name="Google Shape;224;p30"/>
          <p:cNvSpPr txBox="1"/>
          <p:nvPr/>
        </p:nvSpPr>
        <p:spPr>
          <a:xfrm>
            <a:off x="311700" y="445025"/>
            <a:ext cx="3654900" cy="46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900"/>
              </a:spcBef>
              <a:spcAft>
                <a:spcPts val="900"/>
              </a:spcAft>
              <a:buNone/>
            </a:pPr>
            <a:r>
              <a:rPr lang="es" sz="1800" u="sng">
                <a:solidFill>
                  <a:schemeClr val="dk2"/>
                </a:solidFill>
                <a:latin typeface="Lexend"/>
                <a:ea typeface="Lexend"/>
                <a:cs typeface="Lexend"/>
                <a:sym typeface="Lexend"/>
              </a:rPr>
              <a:t>Imdb_score Vs Imdb_votes</a:t>
            </a:r>
            <a:endParaRPr sz="1800">
              <a:solidFill>
                <a:schemeClr val="dk2"/>
              </a:solidFill>
              <a:latin typeface="Lexend"/>
              <a:ea typeface="Lexend"/>
              <a:cs typeface="Lexend"/>
              <a:sym typeface="Lexend"/>
            </a:endParaRPr>
          </a:p>
        </p:txBody>
      </p:sp>
      <p:pic>
        <p:nvPicPr>
          <p:cNvPr id="225" name="Google Shape;225;p30"/>
          <p:cNvPicPr preferRelativeResize="0"/>
          <p:nvPr/>
        </p:nvPicPr>
        <p:blipFill>
          <a:blip r:embed="rId4">
            <a:alphaModFix/>
          </a:blip>
          <a:stretch>
            <a:fillRect/>
          </a:stretch>
        </p:blipFill>
        <p:spPr>
          <a:xfrm>
            <a:off x="3302000" y="1516125"/>
            <a:ext cx="5761699" cy="3075275"/>
          </a:xfrm>
          <a:prstGeom prst="rect">
            <a:avLst/>
          </a:prstGeom>
          <a:noFill/>
          <a:ln>
            <a:noFill/>
          </a:ln>
        </p:spPr>
      </p:pic>
      <p:sp>
        <p:nvSpPr>
          <p:cNvPr id="226" name="Google Shape;226;p30"/>
          <p:cNvSpPr txBox="1"/>
          <p:nvPr/>
        </p:nvSpPr>
        <p:spPr>
          <a:xfrm>
            <a:off x="184400" y="1697600"/>
            <a:ext cx="3117600" cy="2893800"/>
          </a:xfrm>
          <a:prstGeom prst="rect">
            <a:avLst/>
          </a:prstGeom>
          <a:noFill/>
          <a:ln>
            <a:noFill/>
          </a:ln>
        </p:spPr>
        <p:txBody>
          <a:bodyPr anchorCtr="0" anchor="t" bIns="91425" lIns="91425" spcFirstLastPara="1" rIns="91425" wrap="square" tIns="91425">
            <a:spAutoFit/>
          </a:bodyPr>
          <a:lstStyle/>
          <a:p>
            <a:pPr indent="-298450" lvl="0" marL="457200" rtl="0" algn="l">
              <a:spcBef>
                <a:spcPts val="0"/>
              </a:spcBef>
              <a:spcAft>
                <a:spcPts val="0"/>
              </a:spcAft>
              <a:buClr>
                <a:schemeClr val="dk2"/>
              </a:buClr>
              <a:buSzPts val="1100"/>
              <a:buFont typeface="Lexend"/>
              <a:buChar char="●"/>
            </a:pPr>
            <a:r>
              <a:rPr lang="es" sz="1100">
                <a:solidFill>
                  <a:schemeClr val="dk2"/>
                </a:solidFill>
                <a:latin typeface="Lexend"/>
                <a:ea typeface="Lexend"/>
                <a:cs typeface="Lexend"/>
                <a:sym typeface="Lexend"/>
              </a:rPr>
              <a:t>Overall, the visualization provides a useful overview of the relationship between IMDb score and IMDb votes.</a:t>
            </a:r>
            <a:endParaRPr sz="1100">
              <a:solidFill>
                <a:schemeClr val="dk2"/>
              </a:solidFill>
              <a:latin typeface="Lexend"/>
              <a:ea typeface="Lexend"/>
              <a:cs typeface="Lexend"/>
              <a:sym typeface="Lexend"/>
            </a:endParaRPr>
          </a:p>
          <a:p>
            <a:pPr indent="-298450" lvl="0" marL="457200" rtl="0" algn="l">
              <a:spcBef>
                <a:spcPts val="0"/>
              </a:spcBef>
              <a:spcAft>
                <a:spcPts val="0"/>
              </a:spcAft>
              <a:buClr>
                <a:schemeClr val="dk2"/>
              </a:buClr>
              <a:buSzPts val="1100"/>
              <a:buFont typeface="Lexend"/>
              <a:buChar char="●"/>
            </a:pPr>
            <a:r>
              <a:rPr lang="es" sz="1100">
                <a:solidFill>
                  <a:schemeClr val="dk2"/>
                </a:solidFill>
                <a:latin typeface="Lexend"/>
                <a:ea typeface="Lexend"/>
                <a:cs typeface="Lexend"/>
                <a:sym typeface="Lexend"/>
              </a:rPr>
              <a:t>M</a:t>
            </a:r>
            <a:r>
              <a:rPr lang="es" sz="1100">
                <a:solidFill>
                  <a:schemeClr val="dk2"/>
                </a:solidFill>
                <a:latin typeface="Lexend"/>
                <a:ea typeface="Lexend"/>
                <a:cs typeface="Lexend"/>
                <a:sym typeface="Lexend"/>
              </a:rPr>
              <a:t>ovies and shows with higher IMDb scores tend to have more IMDb votes. This is likely because people are more likely to vote for movies and shows that they enjoyed.</a:t>
            </a:r>
            <a:endParaRPr sz="1100">
              <a:solidFill>
                <a:schemeClr val="dk2"/>
              </a:solidFill>
              <a:latin typeface="Lexend"/>
              <a:ea typeface="Lexend"/>
              <a:cs typeface="Lexend"/>
              <a:sym typeface="Lexend"/>
            </a:endParaRPr>
          </a:p>
          <a:p>
            <a:pPr indent="-298450" lvl="0" marL="457200" rtl="0" algn="l">
              <a:spcBef>
                <a:spcPts val="0"/>
              </a:spcBef>
              <a:spcAft>
                <a:spcPts val="0"/>
              </a:spcAft>
              <a:buClr>
                <a:schemeClr val="dk2"/>
              </a:buClr>
              <a:buSzPts val="1100"/>
              <a:buFont typeface="Lexend"/>
              <a:buChar char="●"/>
            </a:pPr>
            <a:r>
              <a:rPr lang="es" sz="1100">
                <a:solidFill>
                  <a:schemeClr val="dk2"/>
                </a:solidFill>
                <a:latin typeface="Lexend"/>
                <a:ea typeface="Lexend"/>
                <a:cs typeface="Lexend"/>
                <a:sym typeface="Lexend"/>
              </a:rPr>
              <a:t>There are some movies and shows with high IMDb scores but relatively few IMDb votes, and vice versa. This is likely due to a number of factors, such as the genre of the movie or show, the marketing budget, and the release date.</a:t>
            </a:r>
            <a:endParaRPr sz="1200">
              <a:solidFill>
                <a:schemeClr val="accent2"/>
              </a:solidFill>
              <a:highlight>
                <a:srgbClr val="FFFFFF"/>
              </a:highlight>
              <a:latin typeface="Roboto"/>
              <a:ea typeface="Roboto"/>
              <a:cs typeface="Roboto"/>
              <a:sym typeface="Roboto"/>
            </a:endParaRPr>
          </a:p>
        </p:txBody>
      </p:sp>
      <p:sp>
        <p:nvSpPr>
          <p:cNvPr id="227" name="Google Shape;227;p30"/>
          <p:cNvSpPr txBox="1"/>
          <p:nvPr/>
        </p:nvSpPr>
        <p:spPr>
          <a:xfrm>
            <a:off x="1273900" y="1089925"/>
            <a:ext cx="6058500" cy="354000"/>
          </a:xfrm>
          <a:prstGeom prst="rect">
            <a:avLst/>
          </a:prstGeom>
          <a:noFill/>
          <a:ln>
            <a:noFill/>
          </a:ln>
        </p:spPr>
        <p:txBody>
          <a:bodyPr anchorCtr="0" anchor="t" bIns="91425" lIns="91425" spcFirstLastPara="1" rIns="91425" wrap="square" tIns="91425">
            <a:spAutoFit/>
          </a:bodyPr>
          <a:lstStyle/>
          <a:p>
            <a:pPr indent="0" lvl="0" marL="0" rtl="0" algn="l">
              <a:lnSpc>
                <a:spcPct val="140000"/>
              </a:lnSpc>
              <a:spcBef>
                <a:spcPts val="0"/>
              </a:spcBef>
              <a:spcAft>
                <a:spcPts val="600"/>
              </a:spcAft>
              <a:buClr>
                <a:schemeClr val="dk1"/>
              </a:buClr>
              <a:buSzPts val="1100"/>
              <a:buFont typeface="Arial"/>
              <a:buNone/>
            </a:pPr>
            <a:r>
              <a:rPr lang="es" sz="1100">
                <a:solidFill>
                  <a:schemeClr val="dk2"/>
                </a:solidFill>
                <a:latin typeface="Lexend"/>
                <a:ea typeface="Lexend"/>
                <a:cs typeface="Lexend"/>
                <a:sym typeface="Lexend"/>
              </a:rPr>
              <a:t>To understand if highly-rated content also tends to receive more votes</a:t>
            </a:r>
            <a:endParaRPr sz="1100">
              <a:solidFill>
                <a:schemeClr val="dk2"/>
              </a:solidFill>
              <a:latin typeface="Lexend"/>
              <a:ea typeface="Lexend"/>
              <a:cs typeface="Lexend"/>
              <a:sym typeface="Lexen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31"/>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sz="1100">
              <a:solidFill>
                <a:schemeClr val="dk2"/>
              </a:solidFill>
              <a:latin typeface="Lexend"/>
              <a:ea typeface="Lexend"/>
              <a:cs typeface="Lexend"/>
              <a:sym typeface="Lexend"/>
            </a:endParaRPr>
          </a:p>
        </p:txBody>
      </p:sp>
      <p:sp>
        <p:nvSpPr>
          <p:cNvPr id="233" name="Google Shape;233;p3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sz="1100">
              <a:latin typeface="Lexend"/>
              <a:ea typeface="Lexend"/>
              <a:cs typeface="Lexend"/>
              <a:sym typeface="Lexend"/>
            </a:endParaRPr>
          </a:p>
        </p:txBody>
      </p:sp>
      <p:pic>
        <p:nvPicPr>
          <p:cNvPr id="234" name="Google Shape;234;p31"/>
          <p:cNvPicPr preferRelativeResize="0"/>
          <p:nvPr/>
        </p:nvPicPr>
        <p:blipFill>
          <a:blip r:embed="rId3">
            <a:alphaModFix/>
          </a:blip>
          <a:stretch>
            <a:fillRect/>
          </a:stretch>
        </p:blipFill>
        <p:spPr>
          <a:xfrm>
            <a:off x="457" y="52600"/>
            <a:ext cx="9143086" cy="5143500"/>
          </a:xfrm>
          <a:prstGeom prst="rect">
            <a:avLst/>
          </a:prstGeom>
          <a:noFill/>
          <a:ln>
            <a:noFill/>
          </a:ln>
        </p:spPr>
      </p:pic>
      <p:sp>
        <p:nvSpPr>
          <p:cNvPr id="235" name="Google Shape;235;p31"/>
          <p:cNvSpPr txBox="1"/>
          <p:nvPr/>
        </p:nvSpPr>
        <p:spPr>
          <a:xfrm>
            <a:off x="235875" y="1471596"/>
            <a:ext cx="4029600" cy="1505400"/>
          </a:xfrm>
          <a:prstGeom prst="rect">
            <a:avLst/>
          </a:prstGeom>
          <a:noFill/>
          <a:ln>
            <a:noFill/>
          </a:ln>
        </p:spPr>
        <p:txBody>
          <a:bodyPr anchorCtr="0" anchor="t" bIns="91425" lIns="91425" spcFirstLastPara="1" rIns="91425" wrap="square" tIns="91425">
            <a:spAutoFit/>
          </a:bodyPr>
          <a:lstStyle/>
          <a:p>
            <a:pPr indent="0" lvl="0" marL="0" rtl="0" algn="l">
              <a:lnSpc>
                <a:spcPct val="170000"/>
              </a:lnSpc>
              <a:spcBef>
                <a:spcPts val="0"/>
              </a:spcBef>
              <a:spcAft>
                <a:spcPts val="0"/>
              </a:spcAft>
              <a:buNone/>
            </a:pPr>
            <a:r>
              <a:rPr lang="es" sz="1100">
                <a:solidFill>
                  <a:schemeClr val="dk2"/>
                </a:solidFill>
                <a:latin typeface="Lexend"/>
                <a:ea typeface="Lexend"/>
                <a:cs typeface="Lexend"/>
                <a:sym typeface="Lexend"/>
              </a:rPr>
              <a:t>There are many movies with an IMDB score higher than 9 but the total number of votes is less than 10000. The shows Raja, Rasoi Aur Anya Kahaniyaan, Who Rules The World, and #ABtalks have very high IMDB scores, but their IMDB ratings are very few. </a:t>
            </a:r>
            <a:endParaRPr sz="1050">
              <a:solidFill>
                <a:srgbClr val="3C4043"/>
              </a:solidFill>
              <a:latin typeface="Roboto Mono"/>
              <a:ea typeface="Roboto Mono"/>
              <a:cs typeface="Roboto Mono"/>
              <a:sym typeface="Roboto Mono"/>
            </a:endParaRPr>
          </a:p>
        </p:txBody>
      </p:sp>
      <p:pic>
        <p:nvPicPr>
          <p:cNvPr id="236" name="Google Shape;236;p31"/>
          <p:cNvPicPr preferRelativeResize="0"/>
          <p:nvPr/>
        </p:nvPicPr>
        <p:blipFill>
          <a:blip r:embed="rId4">
            <a:alphaModFix/>
          </a:blip>
          <a:stretch>
            <a:fillRect/>
          </a:stretch>
        </p:blipFill>
        <p:spPr>
          <a:xfrm>
            <a:off x="4444300" y="1204701"/>
            <a:ext cx="4245075" cy="2958300"/>
          </a:xfrm>
          <a:prstGeom prst="rect">
            <a:avLst/>
          </a:prstGeom>
          <a:noFill/>
          <a:ln>
            <a:noFill/>
          </a:ln>
        </p:spPr>
      </p:pic>
      <p:sp>
        <p:nvSpPr>
          <p:cNvPr id="237" name="Google Shape;237;p31"/>
          <p:cNvSpPr txBox="1"/>
          <p:nvPr/>
        </p:nvSpPr>
        <p:spPr>
          <a:xfrm>
            <a:off x="311700" y="806275"/>
            <a:ext cx="7017000" cy="354000"/>
          </a:xfrm>
          <a:prstGeom prst="rect">
            <a:avLst/>
          </a:prstGeom>
          <a:noFill/>
          <a:ln>
            <a:noFill/>
          </a:ln>
        </p:spPr>
        <p:txBody>
          <a:bodyPr anchorCtr="0" anchor="t" bIns="91425" lIns="91425" spcFirstLastPara="1" rIns="91425" wrap="square" tIns="91425">
            <a:spAutoFit/>
          </a:bodyPr>
          <a:lstStyle/>
          <a:p>
            <a:pPr indent="0" lvl="0" marL="0" rtl="0" algn="l">
              <a:lnSpc>
                <a:spcPct val="170000"/>
              </a:lnSpc>
              <a:spcBef>
                <a:spcPts val="0"/>
              </a:spcBef>
              <a:spcAft>
                <a:spcPts val="0"/>
              </a:spcAft>
              <a:buNone/>
            </a:pPr>
            <a:r>
              <a:rPr i="1" lang="es" sz="1100">
                <a:solidFill>
                  <a:schemeClr val="dk2"/>
                </a:solidFill>
                <a:latin typeface="Lexend"/>
                <a:ea typeface="Lexend"/>
                <a:cs typeface="Lexend"/>
                <a:sym typeface="Lexend"/>
              </a:rPr>
              <a:t>Filter movies with an IMDb score higher than 9 and more than 10,000 votes</a:t>
            </a:r>
            <a:endParaRPr i="1" sz="1100">
              <a:solidFill>
                <a:schemeClr val="dk2"/>
              </a:solidFill>
              <a:latin typeface="Lexend"/>
              <a:ea typeface="Lexend"/>
              <a:cs typeface="Lexend"/>
              <a:sym typeface="Lexend"/>
            </a:endParaRPr>
          </a:p>
        </p:txBody>
      </p:sp>
      <p:pic>
        <p:nvPicPr>
          <p:cNvPr id="238" name="Google Shape;238;p31"/>
          <p:cNvPicPr preferRelativeResize="0"/>
          <p:nvPr/>
        </p:nvPicPr>
        <p:blipFill>
          <a:blip r:embed="rId5">
            <a:alphaModFix/>
          </a:blip>
          <a:stretch>
            <a:fillRect/>
          </a:stretch>
        </p:blipFill>
        <p:spPr>
          <a:xfrm>
            <a:off x="1673800" y="3930025"/>
            <a:ext cx="693500" cy="693500"/>
          </a:xfrm>
          <a:prstGeom prst="rect">
            <a:avLst/>
          </a:prstGeom>
          <a:noFill/>
          <a:ln>
            <a:noFill/>
          </a:ln>
        </p:spPr>
      </p:pic>
      <p:sp>
        <p:nvSpPr>
          <p:cNvPr id="239" name="Google Shape;239;p31"/>
          <p:cNvSpPr txBox="1"/>
          <p:nvPr/>
        </p:nvSpPr>
        <p:spPr>
          <a:xfrm>
            <a:off x="488975" y="3288325"/>
            <a:ext cx="3776400" cy="641700"/>
          </a:xfrm>
          <a:prstGeom prst="rect">
            <a:avLst/>
          </a:prstGeom>
          <a:noFill/>
          <a:ln>
            <a:noFill/>
          </a:ln>
        </p:spPr>
        <p:txBody>
          <a:bodyPr anchorCtr="0" anchor="t" bIns="91425" lIns="91425" spcFirstLastPara="1" rIns="91425" wrap="square" tIns="91425">
            <a:spAutoFit/>
          </a:bodyPr>
          <a:lstStyle/>
          <a:p>
            <a:pPr indent="0" lvl="0" marL="0" rtl="0" algn="l">
              <a:lnSpc>
                <a:spcPct val="170000"/>
              </a:lnSpc>
              <a:spcBef>
                <a:spcPts val="0"/>
              </a:spcBef>
              <a:spcAft>
                <a:spcPts val="0"/>
              </a:spcAft>
              <a:buNone/>
            </a:pPr>
            <a:r>
              <a:rPr lang="es" sz="1100">
                <a:solidFill>
                  <a:schemeClr val="dk2"/>
                </a:solidFill>
                <a:latin typeface="Lexend"/>
                <a:ea typeface="Lexend"/>
                <a:cs typeface="Lexend"/>
                <a:sym typeface="Lexend"/>
              </a:rPr>
              <a:t>So IMDB scores alone cannot give an idea about the quality of a movie.</a:t>
            </a:r>
            <a:endParaRPr/>
          </a:p>
        </p:txBody>
      </p:sp>
      <p:sp>
        <p:nvSpPr>
          <p:cNvPr id="240" name="Google Shape;240;p31"/>
          <p:cNvSpPr txBox="1"/>
          <p:nvPr/>
        </p:nvSpPr>
        <p:spPr>
          <a:xfrm>
            <a:off x="4512400" y="3890875"/>
            <a:ext cx="4051500" cy="172500"/>
          </a:xfrm>
          <a:prstGeom prst="rect">
            <a:avLst/>
          </a:prstGeom>
          <a:noFill/>
          <a:ln cap="flat" cmpd="sng" w="19050">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highlight>
                <a:srgbClr val="FF0000"/>
              </a:highlight>
            </a:endParaRPr>
          </a:p>
        </p:txBody>
      </p:sp>
      <p:sp>
        <p:nvSpPr>
          <p:cNvPr id="241" name="Google Shape;241;p31"/>
          <p:cNvSpPr txBox="1"/>
          <p:nvPr/>
        </p:nvSpPr>
        <p:spPr>
          <a:xfrm>
            <a:off x="4541075" y="3613125"/>
            <a:ext cx="4051500" cy="124500"/>
          </a:xfrm>
          <a:prstGeom prst="rect">
            <a:avLst/>
          </a:prstGeom>
          <a:noFill/>
          <a:ln cap="flat" cmpd="sng" w="19050">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highlight>
                <a:srgbClr val="FF0000"/>
              </a:highlight>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8" name="Shape 58"/>
        <p:cNvGrpSpPr/>
        <p:nvPr/>
      </p:nvGrpSpPr>
      <p:grpSpPr>
        <a:xfrm>
          <a:off x="0" y="0"/>
          <a:ext cx="0" cy="0"/>
          <a:chOff x="0" y="0"/>
          <a:chExt cx="0" cy="0"/>
        </a:xfrm>
      </p:grpSpPr>
      <p:sp>
        <p:nvSpPr>
          <p:cNvPr id="59" name="Google Shape;59;p14"/>
          <p:cNvSpPr txBox="1"/>
          <p:nvPr/>
        </p:nvSpPr>
        <p:spPr>
          <a:xfrm>
            <a:off x="211525" y="936075"/>
            <a:ext cx="8782800" cy="3777300"/>
          </a:xfrm>
          <a:prstGeom prst="rect">
            <a:avLst/>
          </a:prstGeom>
          <a:noFill/>
          <a:ln>
            <a:noFill/>
          </a:ln>
        </p:spPr>
        <p:txBody>
          <a:bodyPr anchorCtr="0" anchor="t" bIns="91425" lIns="91425" spcFirstLastPara="1" rIns="91425" wrap="square" tIns="91425">
            <a:spAutoFit/>
          </a:bodyPr>
          <a:lstStyle/>
          <a:p>
            <a:pPr indent="0" lvl="0" marL="0" rtl="0" algn="l">
              <a:lnSpc>
                <a:spcPct val="95000"/>
              </a:lnSpc>
              <a:spcBef>
                <a:spcPts val="0"/>
              </a:spcBef>
              <a:spcAft>
                <a:spcPts val="0"/>
              </a:spcAft>
              <a:buNone/>
            </a:pPr>
            <a:r>
              <a:rPr lang="es" sz="1200" u="sng">
                <a:solidFill>
                  <a:schemeClr val="dk2"/>
                </a:solidFill>
                <a:latin typeface="Lexend"/>
                <a:ea typeface="Lexend"/>
                <a:cs typeface="Lexend"/>
                <a:sym typeface="Lexend"/>
              </a:rPr>
              <a:t>Introduction to Dataset: </a:t>
            </a:r>
            <a:endParaRPr sz="1200" u="sng">
              <a:solidFill>
                <a:schemeClr val="dk2"/>
              </a:solidFill>
              <a:latin typeface="Lexend"/>
              <a:ea typeface="Lexend"/>
              <a:cs typeface="Lexend"/>
              <a:sym typeface="Lexend"/>
            </a:endParaRPr>
          </a:p>
          <a:p>
            <a:pPr indent="0" lvl="0" marL="0" rtl="0" algn="l">
              <a:lnSpc>
                <a:spcPct val="95000"/>
              </a:lnSpc>
              <a:spcBef>
                <a:spcPts val="1200"/>
              </a:spcBef>
              <a:spcAft>
                <a:spcPts val="0"/>
              </a:spcAft>
              <a:buNone/>
            </a:pPr>
            <a:r>
              <a:rPr lang="es" sz="1200">
                <a:solidFill>
                  <a:schemeClr val="dk2"/>
                </a:solidFill>
                <a:latin typeface="Lexend"/>
                <a:ea typeface="Lexend"/>
                <a:cs typeface="Lexend"/>
                <a:sym typeface="Lexend"/>
              </a:rPr>
              <a:t>The "Netflix TV Shows and Movies" dataset is a comprehensive collection of information about various titles available on the popular streaming platform.</a:t>
            </a:r>
            <a:endParaRPr sz="1200">
              <a:solidFill>
                <a:schemeClr val="dk2"/>
              </a:solidFill>
              <a:latin typeface="Lexend"/>
              <a:ea typeface="Lexend"/>
              <a:cs typeface="Lexend"/>
              <a:sym typeface="Lexend"/>
            </a:endParaRPr>
          </a:p>
          <a:p>
            <a:pPr indent="0" lvl="0" marL="0" rtl="0" algn="l">
              <a:lnSpc>
                <a:spcPct val="95000"/>
              </a:lnSpc>
              <a:spcBef>
                <a:spcPts val="1200"/>
              </a:spcBef>
              <a:spcAft>
                <a:spcPts val="0"/>
              </a:spcAft>
              <a:buNone/>
            </a:pPr>
            <a:r>
              <a:rPr lang="es" sz="1200" u="sng">
                <a:solidFill>
                  <a:schemeClr val="dk2"/>
                </a:solidFill>
                <a:latin typeface="Lexend"/>
                <a:ea typeface="Lexend"/>
                <a:cs typeface="Lexend"/>
                <a:sym typeface="Lexend"/>
              </a:rPr>
              <a:t>Data Source:</a:t>
            </a:r>
            <a:endParaRPr sz="1200" u="sng">
              <a:solidFill>
                <a:schemeClr val="dk2"/>
              </a:solidFill>
              <a:latin typeface="Lexend"/>
              <a:ea typeface="Lexend"/>
              <a:cs typeface="Lexend"/>
              <a:sym typeface="Lexend"/>
            </a:endParaRPr>
          </a:p>
          <a:p>
            <a:pPr indent="-304800" lvl="0" marL="457200" rtl="0" algn="l">
              <a:lnSpc>
                <a:spcPct val="95000"/>
              </a:lnSpc>
              <a:spcBef>
                <a:spcPts val="1200"/>
              </a:spcBef>
              <a:spcAft>
                <a:spcPts val="0"/>
              </a:spcAft>
              <a:buSzPts val="1200"/>
              <a:buFont typeface="Lexend"/>
              <a:buChar char="●"/>
            </a:pPr>
            <a:r>
              <a:rPr lang="es" sz="1200">
                <a:solidFill>
                  <a:schemeClr val="dk2"/>
                </a:solidFill>
                <a:latin typeface="Lexend"/>
                <a:ea typeface="Lexend"/>
                <a:cs typeface="Lexend"/>
                <a:sym typeface="Lexend"/>
              </a:rPr>
              <a:t>Kaggle:</a:t>
            </a:r>
            <a:r>
              <a:rPr lang="es" sz="1200" u="sng">
                <a:solidFill>
                  <a:schemeClr val="accent5"/>
                </a:solidFill>
                <a:latin typeface="Lexend"/>
                <a:ea typeface="Lexend"/>
                <a:cs typeface="Lexend"/>
                <a:sym typeface="Lexend"/>
                <a:hlinkClick r:id="rId4">
                  <a:extLst>
                    <a:ext uri="{A12FA001-AC4F-418D-AE19-62706E023703}">
                      <ahyp:hlinkClr val="tx"/>
                    </a:ext>
                  </a:extLst>
                </a:hlinkClick>
              </a:rPr>
              <a:t> https://www.kaggle.com/datasets</a:t>
            </a:r>
            <a:endParaRPr sz="1200" u="sng">
              <a:solidFill>
                <a:schemeClr val="dk2"/>
              </a:solidFill>
              <a:latin typeface="Lexend"/>
              <a:ea typeface="Lexend"/>
              <a:cs typeface="Lexend"/>
              <a:sym typeface="Lexend"/>
            </a:endParaRPr>
          </a:p>
          <a:p>
            <a:pPr indent="0" lvl="0" marL="0" rtl="0" algn="l">
              <a:lnSpc>
                <a:spcPct val="115000"/>
              </a:lnSpc>
              <a:spcBef>
                <a:spcPts val="1200"/>
              </a:spcBef>
              <a:spcAft>
                <a:spcPts val="0"/>
              </a:spcAft>
              <a:buClr>
                <a:schemeClr val="dk1"/>
              </a:buClr>
              <a:buSzPts val="1100"/>
              <a:buFont typeface="Arial"/>
              <a:buNone/>
            </a:pPr>
            <a:r>
              <a:rPr lang="es" sz="1200" u="sng">
                <a:solidFill>
                  <a:schemeClr val="dk2"/>
                </a:solidFill>
                <a:latin typeface="Lexend"/>
                <a:ea typeface="Lexend"/>
                <a:cs typeface="Lexend"/>
                <a:sym typeface="Lexend"/>
              </a:rPr>
              <a:t>Purpose of the analysis: </a:t>
            </a:r>
            <a:endParaRPr sz="1200">
              <a:solidFill>
                <a:schemeClr val="dk2"/>
              </a:solidFill>
              <a:latin typeface="Lexend"/>
              <a:ea typeface="Lexend"/>
              <a:cs typeface="Lexend"/>
              <a:sym typeface="Lexend"/>
            </a:endParaRPr>
          </a:p>
          <a:p>
            <a:pPr indent="-304800" lvl="0" marL="457200" marR="0" rtl="0" algn="l">
              <a:lnSpc>
                <a:spcPct val="95000"/>
              </a:lnSpc>
              <a:spcBef>
                <a:spcPts val="1200"/>
              </a:spcBef>
              <a:spcAft>
                <a:spcPts val="0"/>
              </a:spcAft>
              <a:buClr>
                <a:schemeClr val="dk2"/>
              </a:buClr>
              <a:buSzPts val="1200"/>
              <a:buFont typeface="Lexend"/>
              <a:buChar char="●"/>
            </a:pPr>
            <a:r>
              <a:rPr lang="es" sz="1200">
                <a:solidFill>
                  <a:schemeClr val="dk2"/>
                </a:solidFill>
                <a:latin typeface="Lexend"/>
                <a:ea typeface="Lexend"/>
                <a:cs typeface="Lexend"/>
                <a:sym typeface="Lexend"/>
              </a:rPr>
              <a:t>Analyze the distribution of IMDB scores and ratings for TV shows and movies on Netflix to identify trends and patterns in audience preferences</a:t>
            </a:r>
            <a:endParaRPr sz="1200">
              <a:solidFill>
                <a:schemeClr val="dk2"/>
              </a:solidFill>
              <a:latin typeface="Lexend"/>
              <a:ea typeface="Lexend"/>
              <a:cs typeface="Lexend"/>
              <a:sym typeface="Lexend"/>
            </a:endParaRPr>
          </a:p>
          <a:p>
            <a:pPr indent="-304800" lvl="0" marL="457200" marR="0" rtl="0" algn="l">
              <a:lnSpc>
                <a:spcPct val="95000"/>
              </a:lnSpc>
              <a:spcBef>
                <a:spcPts val="0"/>
              </a:spcBef>
              <a:spcAft>
                <a:spcPts val="0"/>
              </a:spcAft>
              <a:buClr>
                <a:schemeClr val="dk2"/>
              </a:buClr>
              <a:buSzPts val="1200"/>
              <a:buFont typeface="Lexend"/>
              <a:buChar char="●"/>
            </a:pPr>
            <a:r>
              <a:rPr lang="es" sz="1200">
                <a:solidFill>
                  <a:schemeClr val="dk2"/>
                </a:solidFill>
                <a:latin typeface="Lexend"/>
                <a:ea typeface="Lexend"/>
                <a:cs typeface="Lexend"/>
                <a:sym typeface="Lexend"/>
              </a:rPr>
              <a:t>Understanding viewer ratings to provide valuable insights for content creators and streaming platforms to enhance user experience.</a:t>
            </a:r>
            <a:endParaRPr sz="1200">
              <a:solidFill>
                <a:schemeClr val="dk2"/>
              </a:solidFill>
              <a:latin typeface="Lexend"/>
              <a:ea typeface="Lexend"/>
              <a:cs typeface="Lexend"/>
              <a:sym typeface="Lexend"/>
            </a:endParaRPr>
          </a:p>
          <a:p>
            <a:pPr indent="-304800" lvl="0" marL="457200" marR="0" rtl="0" algn="l">
              <a:lnSpc>
                <a:spcPct val="95000"/>
              </a:lnSpc>
              <a:spcBef>
                <a:spcPts val="0"/>
              </a:spcBef>
              <a:spcAft>
                <a:spcPts val="0"/>
              </a:spcAft>
              <a:buClr>
                <a:schemeClr val="dk2"/>
              </a:buClr>
              <a:buSzPts val="1200"/>
              <a:buFont typeface="Lexend"/>
              <a:buChar char="●"/>
            </a:pPr>
            <a:r>
              <a:rPr lang="es" sz="1200">
                <a:solidFill>
                  <a:schemeClr val="dk2"/>
                </a:solidFill>
                <a:latin typeface="Lexend"/>
                <a:ea typeface="Lexend"/>
                <a:cs typeface="Lexend"/>
                <a:sym typeface="Lexend"/>
              </a:rPr>
              <a:t>Examining the age certification ratings to analyze the target audience for different TV shows and movies on Netflix</a:t>
            </a:r>
            <a:endParaRPr sz="1200">
              <a:solidFill>
                <a:schemeClr val="dk2"/>
              </a:solidFill>
              <a:latin typeface="Lexend"/>
              <a:ea typeface="Lexend"/>
              <a:cs typeface="Lexend"/>
              <a:sym typeface="Lexend"/>
            </a:endParaRPr>
          </a:p>
          <a:p>
            <a:pPr indent="-304800" lvl="0" marL="457200" marR="0" rtl="0" algn="l">
              <a:lnSpc>
                <a:spcPct val="95000"/>
              </a:lnSpc>
              <a:spcBef>
                <a:spcPts val="0"/>
              </a:spcBef>
              <a:spcAft>
                <a:spcPts val="0"/>
              </a:spcAft>
              <a:buClr>
                <a:schemeClr val="dk2"/>
              </a:buClr>
              <a:buSzPts val="1200"/>
              <a:buFont typeface="Lexend"/>
              <a:buChar char="●"/>
            </a:pPr>
            <a:r>
              <a:rPr lang="es" sz="1200">
                <a:solidFill>
                  <a:schemeClr val="dk2"/>
                </a:solidFill>
                <a:latin typeface="Lexend"/>
                <a:ea typeface="Lexend"/>
                <a:cs typeface="Lexend"/>
                <a:sym typeface="Lexend"/>
              </a:rPr>
              <a:t>Comparing IMDB scores and votes across different release years can provide insights into how the quality of content on Netflix has evolved over time</a:t>
            </a:r>
            <a:endParaRPr sz="1050">
              <a:solidFill>
                <a:srgbClr val="3C4043"/>
              </a:solidFill>
            </a:endParaRPr>
          </a:p>
          <a:p>
            <a:pPr indent="0" lvl="0" marL="0" rtl="0" algn="l">
              <a:lnSpc>
                <a:spcPct val="95000"/>
              </a:lnSpc>
              <a:spcBef>
                <a:spcPts val="1200"/>
              </a:spcBef>
              <a:spcAft>
                <a:spcPts val="1200"/>
              </a:spcAft>
              <a:buNone/>
            </a:pPr>
            <a:r>
              <a:t/>
            </a:r>
            <a:endParaRPr sz="1200">
              <a:solidFill>
                <a:schemeClr val="dk2"/>
              </a:solidFill>
              <a:latin typeface="Lexend"/>
              <a:ea typeface="Lexend"/>
              <a:cs typeface="Lexend"/>
              <a:sym typeface="Lexen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47" name="Google Shape;247;p3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sz="1100">
              <a:latin typeface="Lexend"/>
              <a:ea typeface="Lexend"/>
              <a:cs typeface="Lexend"/>
              <a:sym typeface="Lexend"/>
            </a:endParaRPr>
          </a:p>
        </p:txBody>
      </p:sp>
      <p:pic>
        <p:nvPicPr>
          <p:cNvPr id="248" name="Google Shape;248;p32"/>
          <p:cNvPicPr preferRelativeResize="0"/>
          <p:nvPr/>
        </p:nvPicPr>
        <p:blipFill>
          <a:blip r:embed="rId3">
            <a:alphaModFix/>
          </a:blip>
          <a:stretch>
            <a:fillRect/>
          </a:stretch>
        </p:blipFill>
        <p:spPr>
          <a:xfrm>
            <a:off x="457" y="52600"/>
            <a:ext cx="9143086" cy="5143500"/>
          </a:xfrm>
          <a:prstGeom prst="rect">
            <a:avLst/>
          </a:prstGeom>
          <a:noFill/>
          <a:ln>
            <a:noFill/>
          </a:ln>
        </p:spPr>
      </p:pic>
      <p:sp>
        <p:nvSpPr>
          <p:cNvPr id="249" name="Google Shape;249;p32"/>
          <p:cNvSpPr txBox="1"/>
          <p:nvPr/>
        </p:nvSpPr>
        <p:spPr>
          <a:xfrm>
            <a:off x="220875" y="578500"/>
            <a:ext cx="3000000" cy="4848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200"/>
              </a:spcBef>
              <a:spcAft>
                <a:spcPts val="1200"/>
              </a:spcAft>
              <a:buNone/>
            </a:pPr>
            <a:r>
              <a:rPr lang="es" sz="1800">
                <a:solidFill>
                  <a:schemeClr val="dk2"/>
                </a:solidFill>
                <a:latin typeface="Lexend"/>
                <a:ea typeface="Lexend"/>
                <a:cs typeface="Lexend"/>
                <a:sym typeface="Lexend"/>
              </a:rPr>
              <a:t>5. </a:t>
            </a:r>
            <a:r>
              <a:rPr lang="es" sz="1800" u="sng">
                <a:solidFill>
                  <a:schemeClr val="dk2"/>
                </a:solidFill>
                <a:latin typeface="Lexend"/>
                <a:ea typeface="Lexend"/>
                <a:cs typeface="Lexend"/>
                <a:sym typeface="Lexend"/>
              </a:rPr>
              <a:t>Text</a:t>
            </a:r>
            <a:r>
              <a:rPr b="1" lang="es" sz="1950" u="sng">
                <a:solidFill>
                  <a:schemeClr val="accent2"/>
                </a:solidFill>
                <a:highlight>
                  <a:srgbClr val="FFFFFF"/>
                </a:highlight>
                <a:latin typeface="Roboto"/>
                <a:ea typeface="Roboto"/>
                <a:cs typeface="Roboto"/>
                <a:sym typeface="Roboto"/>
              </a:rPr>
              <a:t> </a:t>
            </a:r>
            <a:r>
              <a:rPr lang="es" sz="1800" u="sng">
                <a:solidFill>
                  <a:schemeClr val="dk2"/>
                </a:solidFill>
                <a:latin typeface="Lexend"/>
                <a:ea typeface="Lexend"/>
                <a:cs typeface="Lexend"/>
                <a:sym typeface="Lexend"/>
              </a:rPr>
              <a:t>Analysis</a:t>
            </a:r>
            <a:endParaRPr b="1" sz="1950" u="sng">
              <a:solidFill>
                <a:schemeClr val="accent2"/>
              </a:solidFill>
              <a:highlight>
                <a:srgbClr val="FFFFFF"/>
              </a:highlight>
              <a:latin typeface="Roboto"/>
              <a:ea typeface="Roboto"/>
              <a:cs typeface="Roboto"/>
              <a:sym typeface="Roboto"/>
            </a:endParaRPr>
          </a:p>
        </p:txBody>
      </p:sp>
      <p:pic>
        <p:nvPicPr>
          <p:cNvPr id="250" name="Google Shape;250;p32"/>
          <p:cNvPicPr preferRelativeResize="0"/>
          <p:nvPr/>
        </p:nvPicPr>
        <p:blipFill>
          <a:blip r:embed="rId4">
            <a:alphaModFix/>
          </a:blip>
          <a:stretch>
            <a:fillRect/>
          </a:stretch>
        </p:blipFill>
        <p:spPr>
          <a:xfrm>
            <a:off x="2832850" y="1295250"/>
            <a:ext cx="6254350" cy="2746149"/>
          </a:xfrm>
          <a:prstGeom prst="rect">
            <a:avLst/>
          </a:prstGeom>
          <a:noFill/>
          <a:ln>
            <a:noFill/>
          </a:ln>
        </p:spPr>
      </p:pic>
      <p:sp>
        <p:nvSpPr>
          <p:cNvPr id="251" name="Google Shape;251;p32"/>
          <p:cNvSpPr txBox="1"/>
          <p:nvPr/>
        </p:nvSpPr>
        <p:spPr>
          <a:xfrm>
            <a:off x="220875" y="1644725"/>
            <a:ext cx="2546700" cy="2047200"/>
          </a:xfrm>
          <a:prstGeom prst="rect">
            <a:avLst/>
          </a:prstGeom>
          <a:noFill/>
          <a:ln>
            <a:noFill/>
          </a:ln>
        </p:spPr>
        <p:txBody>
          <a:bodyPr anchorCtr="0" anchor="t" bIns="91425" lIns="91425" spcFirstLastPara="1" rIns="91425" wrap="square" tIns="91425">
            <a:spAutoFit/>
          </a:bodyPr>
          <a:lstStyle/>
          <a:p>
            <a:pPr indent="-298450" lvl="0" marL="457200" rtl="0" algn="l">
              <a:spcBef>
                <a:spcPts val="0"/>
              </a:spcBef>
              <a:spcAft>
                <a:spcPts val="0"/>
              </a:spcAft>
              <a:buClr>
                <a:schemeClr val="dk2"/>
              </a:buClr>
              <a:buSzPts val="1100"/>
              <a:buFont typeface="Lexend"/>
              <a:buChar char="●"/>
            </a:pPr>
            <a:r>
              <a:rPr lang="es" sz="1100">
                <a:solidFill>
                  <a:schemeClr val="dk2"/>
                </a:solidFill>
                <a:latin typeface="Lexend"/>
                <a:ea typeface="Lexend"/>
                <a:cs typeface="Lexend"/>
                <a:sym typeface="Lexend"/>
              </a:rPr>
              <a:t>T</a:t>
            </a:r>
            <a:r>
              <a:rPr lang="es" sz="1100">
                <a:solidFill>
                  <a:schemeClr val="dk2"/>
                </a:solidFill>
                <a:latin typeface="Lexend"/>
                <a:ea typeface="Lexend"/>
                <a:cs typeface="Lexend"/>
                <a:sym typeface="Lexend"/>
              </a:rPr>
              <a:t>he most common words in the descriptions are "love", "family", "new", "young", and "life". </a:t>
            </a:r>
            <a:endParaRPr sz="1100">
              <a:solidFill>
                <a:schemeClr val="dk2"/>
              </a:solidFill>
              <a:latin typeface="Lexend"/>
              <a:ea typeface="Lexend"/>
              <a:cs typeface="Lexend"/>
              <a:sym typeface="Lexend"/>
            </a:endParaRPr>
          </a:p>
          <a:p>
            <a:pPr indent="-298450" lvl="0" marL="457200" rtl="0" algn="l">
              <a:spcBef>
                <a:spcPts val="0"/>
              </a:spcBef>
              <a:spcAft>
                <a:spcPts val="0"/>
              </a:spcAft>
              <a:buClr>
                <a:schemeClr val="dk2"/>
              </a:buClr>
              <a:buSzPts val="1100"/>
              <a:buFont typeface="Lexend"/>
              <a:buChar char="●"/>
            </a:pPr>
            <a:r>
              <a:rPr lang="es" sz="1100">
                <a:solidFill>
                  <a:schemeClr val="dk2"/>
                </a:solidFill>
                <a:latin typeface="Lexend"/>
                <a:ea typeface="Lexend"/>
                <a:cs typeface="Lexend"/>
                <a:sym typeface="Lexend"/>
              </a:rPr>
              <a:t>The most used word in Netflix movie description is the word "life". This suggests that Netflix movies often focus on themes of love, family, new beginnings, and youth.</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57" name="Google Shape;257;p3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sz="1100">
              <a:latin typeface="Lexend"/>
              <a:ea typeface="Lexend"/>
              <a:cs typeface="Lexend"/>
              <a:sym typeface="Lexend"/>
            </a:endParaRPr>
          </a:p>
        </p:txBody>
      </p:sp>
      <p:pic>
        <p:nvPicPr>
          <p:cNvPr id="258" name="Google Shape;258;p33"/>
          <p:cNvPicPr preferRelativeResize="0"/>
          <p:nvPr/>
        </p:nvPicPr>
        <p:blipFill>
          <a:blip r:embed="rId3">
            <a:alphaModFix/>
          </a:blip>
          <a:stretch>
            <a:fillRect/>
          </a:stretch>
        </p:blipFill>
        <p:spPr>
          <a:xfrm>
            <a:off x="457" y="52600"/>
            <a:ext cx="9143086" cy="5143500"/>
          </a:xfrm>
          <a:prstGeom prst="rect">
            <a:avLst/>
          </a:prstGeom>
          <a:noFill/>
          <a:ln>
            <a:noFill/>
          </a:ln>
        </p:spPr>
      </p:pic>
      <p:sp>
        <p:nvSpPr>
          <p:cNvPr id="259" name="Google Shape;259;p33"/>
          <p:cNvSpPr txBox="1"/>
          <p:nvPr/>
        </p:nvSpPr>
        <p:spPr>
          <a:xfrm>
            <a:off x="611250" y="800875"/>
            <a:ext cx="7921500" cy="376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a:solidFill>
                  <a:schemeClr val="dk2"/>
                </a:solidFill>
                <a:latin typeface="Lexend"/>
                <a:ea typeface="Lexend"/>
                <a:cs typeface="Lexend"/>
                <a:sym typeface="Lexend"/>
              </a:rPr>
              <a:t>SUMMARY:</a:t>
            </a:r>
            <a:endParaRPr sz="1100">
              <a:solidFill>
                <a:schemeClr val="dk2"/>
              </a:solidFill>
              <a:latin typeface="Lexend"/>
              <a:ea typeface="Lexend"/>
              <a:cs typeface="Lexend"/>
              <a:sym typeface="Lexend"/>
            </a:endParaRPr>
          </a:p>
          <a:p>
            <a:pPr indent="0" lvl="0" marL="0" rtl="0" algn="l">
              <a:spcBef>
                <a:spcPts val="0"/>
              </a:spcBef>
              <a:spcAft>
                <a:spcPts val="0"/>
              </a:spcAft>
              <a:buNone/>
            </a:pPr>
            <a:r>
              <a:t/>
            </a:r>
            <a:endParaRPr sz="1100">
              <a:solidFill>
                <a:schemeClr val="dk2"/>
              </a:solidFill>
              <a:latin typeface="Lexend"/>
              <a:ea typeface="Lexend"/>
              <a:cs typeface="Lexend"/>
              <a:sym typeface="Lexend"/>
            </a:endParaRPr>
          </a:p>
          <a:p>
            <a:pPr indent="-298450" lvl="0" marL="457200" rtl="0" algn="l">
              <a:spcBef>
                <a:spcPts val="0"/>
              </a:spcBef>
              <a:spcAft>
                <a:spcPts val="0"/>
              </a:spcAft>
              <a:buClr>
                <a:schemeClr val="dk2"/>
              </a:buClr>
              <a:buSzPts val="1100"/>
              <a:buFont typeface="Lexend"/>
              <a:buChar char="●"/>
            </a:pPr>
            <a:r>
              <a:rPr lang="es" sz="1100">
                <a:solidFill>
                  <a:schemeClr val="dk2"/>
                </a:solidFill>
                <a:latin typeface="Lexend"/>
                <a:ea typeface="Lexend"/>
                <a:cs typeface="Lexend"/>
                <a:sym typeface="Lexend"/>
              </a:rPr>
              <a:t>69.78% of content on Netflix consists of movies, while 30.22% are TV shows</a:t>
            </a:r>
            <a:endParaRPr sz="1100">
              <a:solidFill>
                <a:schemeClr val="dk2"/>
              </a:solidFill>
              <a:latin typeface="Lexend"/>
              <a:ea typeface="Lexend"/>
              <a:cs typeface="Lexend"/>
              <a:sym typeface="Lexend"/>
            </a:endParaRPr>
          </a:p>
          <a:p>
            <a:pPr indent="-298450" lvl="0" marL="457200" rtl="0" algn="l">
              <a:spcBef>
                <a:spcPts val="0"/>
              </a:spcBef>
              <a:spcAft>
                <a:spcPts val="0"/>
              </a:spcAft>
              <a:buClr>
                <a:schemeClr val="dk2"/>
              </a:buClr>
              <a:buSzPts val="1100"/>
              <a:buFont typeface="Lexend"/>
              <a:buChar char="●"/>
            </a:pPr>
            <a:r>
              <a:rPr lang="es" sz="1100">
                <a:solidFill>
                  <a:schemeClr val="dk2"/>
                </a:solidFill>
                <a:latin typeface="Lexend"/>
                <a:ea typeface="Lexend"/>
                <a:cs typeface="Lexend"/>
                <a:sym typeface="Lexend"/>
              </a:rPr>
              <a:t>'Rajiv Chilaka' has released the highest number of shows</a:t>
            </a:r>
            <a:endParaRPr sz="1100">
              <a:solidFill>
                <a:schemeClr val="dk2"/>
              </a:solidFill>
              <a:latin typeface="Lexend"/>
              <a:ea typeface="Lexend"/>
              <a:cs typeface="Lexend"/>
              <a:sym typeface="Lexend"/>
            </a:endParaRPr>
          </a:p>
          <a:p>
            <a:pPr indent="-298450" lvl="0" marL="457200" marR="0" rtl="0" algn="l">
              <a:lnSpc>
                <a:spcPct val="100000"/>
              </a:lnSpc>
              <a:spcBef>
                <a:spcPts val="0"/>
              </a:spcBef>
              <a:spcAft>
                <a:spcPts val="0"/>
              </a:spcAft>
              <a:buClr>
                <a:schemeClr val="dk2"/>
              </a:buClr>
              <a:buSzPts val="1100"/>
              <a:buFont typeface="Lexend"/>
              <a:buChar char="●"/>
            </a:pPr>
            <a:r>
              <a:rPr lang="es" sz="1100">
                <a:solidFill>
                  <a:schemeClr val="dk2"/>
                </a:solidFill>
                <a:latin typeface="Lexend"/>
                <a:ea typeface="Lexend"/>
                <a:cs typeface="Lexend"/>
                <a:sym typeface="Lexend"/>
              </a:rPr>
              <a:t>The highest number of shows was added in the year 2019.</a:t>
            </a:r>
            <a:endParaRPr sz="1100">
              <a:solidFill>
                <a:schemeClr val="dk2"/>
              </a:solidFill>
              <a:latin typeface="Lexend"/>
              <a:ea typeface="Lexend"/>
              <a:cs typeface="Lexend"/>
              <a:sym typeface="Lexend"/>
            </a:endParaRPr>
          </a:p>
          <a:p>
            <a:pPr indent="-298450" lvl="0" marL="457200" marR="0" rtl="0" algn="l">
              <a:lnSpc>
                <a:spcPct val="100000"/>
              </a:lnSpc>
              <a:spcBef>
                <a:spcPts val="0"/>
              </a:spcBef>
              <a:spcAft>
                <a:spcPts val="0"/>
              </a:spcAft>
              <a:buClr>
                <a:schemeClr val="dk2"/>
              </a:buClr>
              <a:buSzPts val="1100"/>
              <a:buFont typeface="Lexend"/>
              <a:buChar char="●"/>
            </a:pPr>
            <a:r>
              <a:rPr lang="es" sz="1100">
                <a:solidFill>
                  <a:schemeClr val="dk2"/>
                </a:solidFill>
                <a:latin typeface="Lexend"/>
                <a:ea typeface="Lexend"/>
                <a:cs typeface="Lexend"/>
                <a:sym typeface="Lexend"/>
              </a:rPr>
              <a:t>IMDB scores alone cannot give an idea about the quality of a movie.</a:t>
            </a:r>
            <a:endParaRPr>
              <a:solidFill>
                <a:schemeClr val="dk1"/>
              </a:solidFill>
            </a:endParaRPr>
          </a:p>
          <a:p>
            <a:pPr indent="-295275" lvl="0" marL="457200" rtl="0" algn="l">
              <a:lnSpc>
                <a:spcPct val="140000"/>
              </a:lnSpc>
              <a:spcBef>
                <a:spcPts val="0"/>
              </a:spcBef>
              <a:spcAft>
                <a:spcPts val="0"/>
              </a:spcAft>
              <a:buClr>
                <a:srgbClr val="3C4043"/>
              </a:buClr>
              <a:buSzPts val="1050"/>
              <a:buFont typeface="Roboto Mono"/>
              <a:buChar char="●"/>
            </a:pPr>
            <a:r>
              <a:rPr lang="es" sz="1100">
                <a:solidFill>
                  <a:schemeClr val="dk2"/>
                </a:solidFill>
                <a:latin typeface="Lexend"/>
                <a:ea typeface="Lexend"/>
                <a:cs typeface="Lexend"/>
                <a:sym typeface="Lexend"/>
              </a:rPr>
              <a:t>The importance of addressing and assigning appropriate certifications to maintain clarity and suitability for different audiences</a:t>
            </a:r>
            <a:endParaRPr sz="1100">
              <a:solidFill>
                <a:schemeClr val="dk2"/>
              </a:solidFill>
              <a:latin typeface="Lexend"/>
              <a:ea typeface="Lexend"/>
              <a:cs typeface="Lexend"/>
              <a:sym typeface="Lexend"/>
            </a:endParaRPr>
          </a:p>
          <a:p>
            <a:pPr indent="-298450" lvl="0" marL="457200" rtl="0" algn="l">
              <a:spcBef>
                <a:spcPts val="0"/>
              </a:spcBef>
              <a:spcAft>
                <a:spcPts val="0"/>
              </a:spcAft>
              <a:buClr>
                <a:schemeClr val="dk2"/>
              </a:buClr>
              <a:buSzPts val="1100"/>
              <a:buFont typeface="Lexend"/>
              <a:buChar char="●"/>
            </a:pPr>
            <a:r>
              <a:rPr lang="es" sz="1100">
                <a:solidFill>
                  <a:schemeClr val="dk2"/>
                </a:solidFill>
                <a:latin typeface="Lexend"/>
                <a:ea typeface="Lexend"/>
                <a:cs typeface="Lexend"/>
                <a:sym typeface="Lexend"/>
              </a:rPr>
              <a:t>The most used word in Netflix movie description is the word "life".</a:t>
            </a:r>
            <a:endParaRPr sz="1100">
              <a:solidFill>
                <a:schemeClr val="dk2"/>
              </a:solidFill>
              <a:latin typeface="Lexend"/>
              <a:ea typeface="Lexend"/>
              <a:cs typeface="Lexend"/>
              <a:sym typeface="Lexend"/>
            </a:endParaRPr>
          </a:p>
          <a:p>
            <a:pPr indent="-298450" lvl="0" marL="457200" rtl="0" algn="l">
              <a:spcBef>
                <a:spcPts val="0"/>
              </a:spcBef>
              <a:spcAft>
                <a:spcPts val="0"/>
              </a:spcAft>
              <a:buClr>
                <a:schemeClr val="dk2"/>
              </a:buClr>
              <a:buSzPts val="1100"/>
              <a:buFont typeface="Lexend"/>
              <a:buChar char="●"/>
            </a:pPr>
            <a:r>
              <a:rPr lang="es" sz="1100">
                <a:solidFill>
                  <a:schemeClr val="dk2"/>
                </a:solidFill>
                <a:latin typeface="Lexend"/>
                <a:ea typeface="Lexend"/>
                <a:cs typeface="Lexend"/>
                <a:sym typeface="Lexend"/>
              </a:rPr>
              <a:t>Netflix movies often focus on themes of love, family, new beginnings, and youth.</a:t>
            </a:r>
            <a:endParaRPr sz="1100">
              <a:solidFill>
                <a:schemeClr val="dk2"/>
              </a:solidFill>
              <a:latin typeface="Lexend"/>
              <a:ea typeface="Lexend"/>
              <a:cs typeface="Lexend"/>
              <a:sym typeface="Lexend"/>
            </a:endParaRPr>
          </a:p>
          <a:p>
            <a:pPr indent="0" lvl="0" marL="457200" rtl="0" algn="l">
              <a:spcBef>
                <a:spcPts val="0"/>
              </a:spcBef>
              <a:spcAft>
                <a:spcPts val="0"/>
              </a:spcAft>
              <a:buNone/>
            </a:pPr>
            <a:r>
              <a:t/>
            </a:r>
            <a:endParaRPr sz="1100">
              <a:solidFill>
                <a:schemeClr val="dk2"/>
              </a:solidFill>
              <a:latin typeface="Lexend"/>
              <a:ea typeface="Lexend"/>
              <a:cs typeface="Lexend"/>
              <a:sym typeface="Lexend"/>
            </a:endParaRPr>
          </a:p>
          <a:p>
            <a:pPr indent="0" lvl="0" marL="0" rtl="0" algn="l">
              <a:lnSpc>
                <a:spcPct val="140000"/>
              </a:lnSpc>
              <a:spcBef>
                <a:spcPts val="0"/>
              </a:spcBef>
              <a:spcAft>
                <a:spcPts val="0"/>
              </a:spcAft>
              <a:buNone/>
            </a:pPr>
            <a:r>
              <a:rPr lang="es" sz="1100">
                <a:solidFill>
                  <a:schemeClr val="dk2"/>
                </a:solidFill>
                <a:latin typeface="Lexend"/>
                <a:ea typeface="Lexend"/>
                <a:cs typeface="Lexend"/>
                <a:sym typeface="Lexend"/>
              </a:rPr>
              <a:t>NEXT:</a:t>
            </a:r>
            <a:endParaRPr sz="1100">
              <a:solidFill>
                <a:schemeClr val="dk2"/>
              </a:solidFill>
              <a:latin typeface="Lexend"/>
              <a:ea typeface="Lexend"/>
              <a:cs typeface="Lexend"/>
              <a:sym typeface="Lexend"/>
            </a:endParaRPr>
          </a:p>
          <a:p>
            <a:pPr indent="-298450" lvl="0" marL="457200" rtl="0" algn="l">
              <a:lnSpc>
                <a:spcPct val="140000"/>
              </a:lnSpc>
              <a:spcBef>
                <a:spcPts val="600"/>
              </a:spcBef>
              <a:spcAft>
                <a:spcPts val="0"/>
              </a:spcAft>
              <a:buClr>
                <a:schemeClr val="dk2"/>
              </a:buClr>
              <a:buSzPts val="1100"/>
              <a:buFont typeface="Lexend"/>
              <a:buChar char="●"/>
            </a:pPr>
            <a:r>
              <a:rPr lang="es" sz="1100">
                <a:solidFill>
                  <a:schemeClr val="dk2"/>
                </a:solidFill>
                <a:latin typeface="Lexend"/>
                <a:ea typeface="Lexend"/>
                <a:cs typeface="Lexend"/>
                <a:sym typeface="Lexend"/>
              </a:rPr>
              <a:t>From where Netflix's products come from? </a:t>
            </a:r>
            <a:endParaRPr sz="1100">
              <a:solidFill>
                <a:schemeClr val="dk2"/>
              </a:solidFill>
              <a:latin typeface="Lexend"/>
              <a:ea typeface="Lexend"/>
              <a:cs typeface="Lexend"/>
              <a:sym typeface="Lexend"/>
            </a:endParaRPr>
          </a:p>
          <a:p>
            <a:pPr indent="-298450" lvl="0" marL="457200" rtl="0" algn="l">
              <a:lnSpc>
                <a:spcPct val="140000"/>
              </a:lnSpc>
              <a:spcBef>
                <a:spcPts val="0"/>
              </a:spcBef>
              <a:spcAft>
                <a:spcPts val="0"/>
              </a:spcAft>
              <a:buClr>
                <a:schemeClr val="dk2"/>
              </a:buClr>
              <a:buSzPts val="1100"/>
              <a:buFont typeface="Lexend"/>
              <a:buChar char="●"/>
            </a:pPr>
            <a:r>
              <a:rPr lang="es" sz="1100">
                <a:solidFill>
                  <a:schemeClr val="dk2"/>
                </a:solidFill>
                <a:latin typeface="Lexend"/>
                <a:ea typeface="Lexend"/>
                <a:cs typeface="Lexend"/>
                <a:sym typeface="Lexend"/>
              </a:rPr>
              <a:t>Top 10 Genres of Movies</a:t>
            </a:r>
            <a:endParaRPr sz="1100">
              <a:solidFill>
                <a:schemeClr val="dk2"/>
              </a:solidFill>
              <a:latin typeface="Lexend"/>
              <a:ea typeface="Lexend"/>
              <a:cs typeface="Lexend"/>
              <a:sym typeface="Lexend"/>
            </a:endParaRPr>
          </a:p>
          <a:p>
            <a:pPr indent="-298450" lvl="0" marL="457200" rtl="0" algn="l">
              <a:lnSpc>
                <a:spcPct val="140000"/>
              </a:lnSpc>
              <a:spcBef>
                <a:spcPts val="0"/>
              </a:spcBef>
              <a:spcAft>
                <a:spcPts val="0"/>
              </a:spcAft>
              <a:buClr>
                <a:schemeClr val="dk2"/>
              </a:buClr>
              <a:buSzPts val="1100"/>
              <a:buFont typeface="Lexend"/>
              <a:buChar char="●"/>
            </a:pPr>
            <a:r>
              <a:rPr lang="es" sz="1100">
                <a:solidFill>
                  <a:schemeClr val="dk2"/>
                </a:solidFill>
                <a:latin typeface="Lexend"/>
                <a:ea typeface="Lexend"/>
                <a:cs typeface="Lexend"/>
                <a:sym typeface="Lexend"/>
              </a:rPr>
              <a:t>Top 10 Genres of Tv Shows</a:t>
            </a:r>
            <a:endParaRPr sz="1100">
              <a:solidFill>
                <a:schemeClr val="dk2"/>
              </a:solidFill>
              <a:latin typeface="Lexend"/>
              <a:ea typeface="Lexend"/>
              <a:cs typeface="Lexend"/>
              <a:sym typeface="Lexend"/>
            </a:endParaRPr>
          </a:p>
          <a:p>
            <a:pPr indent="0" lvl="0" marL="0" rtl="0" algn="l">
              <a:lnSpc>
                <a:spcPct val="140000"/>
              </a:lnSpc>
              <a:spcBef>
                <a:spcPts val="600"/>
              </a:spcBef>
              <a:spcAft>
                <a:spcPts val="0"/>
              </a:spcAft>
              <a:buClr>
                <a:schemeClr val="dk1"/>
              </a:buClr>
              <a:buSzPts val="1100"/>
              <a:buFont typeface="Arial"/>
              <a:buNone/>
            </a:pPr>
            <a:r>
              <a:rPr lang="es" sz="1100">
                <a:solidFill>
                  <a:schemeClr val="dk2"/>
                </a:solidFill>
                <a:latin typeface="Lexend"/>
                <a:ea typeface="Lexend"/>
                <a:cs typeface="Lexend"/>
                <a:sym typeface="Lexend"/>
              </a:rPr>
              <a:t>To perform this step, we need to use another dataset to support.</a:t>
            </a:r>
            <a:endParaRPr sz="1200">
              <a:solidFill>
                <a:srgbClr val="202214"/>
              </a:solidFill>
            </a:endParaRPr>
          </a:p>
          <a:p>
            <a:pPr indent="0" lvl="0" marL="0" rtl="0" algn="l">
              <a:lnSpc>
                <a:spcPct val="140000"/>
              </a:lnSpc>
              <a:spcBef>
                <a:spcPts val="600"/>
              </a:spcBef>
              <a:spcAft>
                <a:spcPts val="600"/>
              </a:spcAft>
              <a:buNone/>
            </a:pPr>
            <a:r>
              <a:t/>
            </a:r>
            <a:endParaRPr sz="1100">
              <a:solidFill>
                <a:schemeClr val="dk2"/>
              </a:solidFill>
              <a:latin typeface="Lexend"/>
              <a:ea typeface="Lexend"/>
              <a:cs typeface="Lexend"/>
              <a:sym typeface="Lexend"/>
            </a:endParaRPr>
          </a:p>
        </p:txBody>
      </p:sp>
      <p:pic>
        <p:nvPicPr>
          <p:cNvPr id="260" name="Google Shape;260;p33"/>
          <p:cNvPicPr preferRelativeResize="0"/>
          <p:nvPr/>
        </p:nvPicPr>
        <p:blipFill>
          <a:blip r:embed="rId4">
            <a:alphaModFix/>
          </a:blip>
          <a:stretch>
            <a:fillRect/>
          </a:stretch>
        </p:blipFill>
        <p:spPr>
          <a:xfrm>
            <a:off x="7034425" y="2629800"/>
            <a:ext cx="1797875" cy="17978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pic>
        <p:nvPicPr>
          <p:cNvPr id="265" name="Google Shape;265;p34"/>
          <p:cNvPicPr preferRelativeResize="0"/>
          <p:nvPr/>
        </p:nvPicPr>
        <p:blipFill>
          <a:blip r:embed="rId3">
            <a:alphaModFix/>
          </a:blip>
          <a:stretch>
            <a:fillRect/>
          </a:stretch>
        </p:blipFill>
        <p:spPr>
          <a:xfrm>
            <a:off x="457" y="52600"/>
            <a:ext cx="9143086" cy="5143500"/>
          </a:xfrm>
          <a:prstGeom prst="rect">
            <a:avLst/>
          </a:prstGeom>
          <a:noFill/>
          <a:ln>
            <a:noFill/>
          </a:ln>
        </p:spPr>
      </p:pic>
      <p:pic>
        <p:nvPicPr>
          <p:cNvPr id="266" name="Google Shape;266;p34"/>
          <p:cNvPicPr preferRelativeResize="0"/>
          <p:nvPr/>
        </p:nvPicPr>
        <p:blipFill>
          <a:blip r:embed="rId4">
            <a:alphaModFix/>
          </a:blip>
          <a:stretch>
            <a:fillRect/>
          </a:stretch>
        </p:blipFill>
        <p:spPr>
          <a:xfrm>
            <a:off x="2200275" y="783525"/>
            <a:ext cx="4743450" cy="3000375"/>
          </a:xfrm>
          <a:prstGeom prst="rect">
            <a:avLst/>
          </a:prstGeom>
          <a:noFill/>
          <a:ln>
            <a:noFill/>
          </a:ln>
        </p:spPr>
      </p:pic>
      <p:sp>
        <p:nvSpPr>
          <p:cNvPr id="267" name="Google Shape;267;p34"/>
          <p:cNvSpPr txBox="1"/>
          <p:nvPr/>
        </p:nvSpPr>
        <p:spPr>
          <a:xfrm>
            <a:off x="1432800" y="4030950"/>
            <a:ext cx="62784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2100">
                <a:solidFill>
                  <a:schemeClr val="dk2"/>
                </a:solidFill>
                <a:latin typeface="Lexend"/>
                <a:ea typeface="Lexend"/>
                <a:cs typeface="Lexend"/>
                <a:sym typeface="Lexend"/>
              </a:rPr>
              <a:t>      </a:t>
            </a:r>
            <a:r>
              <a:rPr b="1" lang="es" sz="2100">
                <a:solidFill>
                  <a:schemeClr val="dk2"/>
                </a:solidFill>
                <a:latin typeface="Lexend"/>
                <a:ea typeface="Lexend"/>
                <a:cs typeface="Lexend"/>
                <a:sym typeface="Lexend"/>
              </a:rPr>
              <a:t>THE END! THANKS FOR WATCHING!!</a:t>
            </a:r>
            <a:endParaRPr b="1" sz="2800">
              <a:solidFill>
                <a:schemeClr val="dk2"/>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sp>
        <p:nvSpPr>
          <p:cNvPr id="64" name="Google Shape;64;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65" name="Google Shape;65;p1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66" name="Google Shape;66;p15"/>
          <p:cNvPicPr preferRelativeResize="0"/>
          <p:nvPr/>
        </p:nvPicPr>
        <p:blipFill>
          <a:blip r:embed="rId3">
            <a:alphaModFix/>
          </a:blip>
          <a:stretch>
            <a:fillRect/>
          </a:stretch>
        </p:blipFill>
        <p:spPr>
          <a:xfrm>
            <a:off x="457" y="73625"/>
            <a:ext cx="9143086" cy="5143500"/>
          </a:xfrm>
          <a:prstGeom prst="rect">
            <a:avLst/>
          </a:prstGeom>
          <a:noFill/>
          <a:ln>
            <a:noFill/>
          </a:ln>
        </p:spPr>
      </p:pic>
      <p:sp>
        <p:nvSpPr>
          <p:cNvPr id="67" name="Google Shape;67;p15"/>
          <p:cNvSpPr txBox="1"/>
          <p:nvPr/>
        </p:nvSpPr>
        <p:spPr>
          <a:xfrm>
            <a:off x="199850" y="610075"/>
            <a:ext cx="3000000" cy="461700"/>
          </a:xfrm>
          <a:prstGeom prst="rect">
            <a:avLst/>
          </a:prstGeom>
          <a:noFill/>
          <a:ln>
            <a:noFill/>
          </a:ln>
        </p:spPr>
        <p:txBody>
          <a:bodyPr anchorCtr="0" anchor="t" bIns="91425" lIns="91425" spcFirstLastPara="1" rIns="91425" wrap="square" tIns="91425">
            <a:spAutoFit/>
          </a:bodyPr>
          <a:lstStyle/>
          <a:p>
            <a:pPr indent="0" lvl="0" marL="0" rtl="0" algn="l">
              <a:lnSpc>
                <a:spcPct val="140000"/>
              </a:lnSpc>
              <a:spcBef>
                <a:spcPts val="0"/>
              </a:spcBef>
              <a:spcAft>
                <a:spcPts val="600"/>
              </a:spcAft>
              <a:buNone/>
            </a:pPr>
            <a:r>
              <a:rPr lang="es" sz="1800" u="sng">
                <a:solidFill>
                  <a:srgbClr val="202214"/>
                </a:solidFill>
              </a:rPr>
              <a:t>Data Understanding</a:t>
            </a:r>
            <a:endParaRPr sz="1800" u="sng">
              <a:solidFill>
                <a:srgbClr val="202214"/>
              </a:solidFill>
            </a:endParaRPr>
          </a:p>
        </p:txBody>
      </p:sp>
      <p:pic>
        <p:nvPicPr>
          <p:cNvPr id="68" name="Google Shape;68;p15"/>
          <p:cNvPicPr preferRelativeResize="0"/>
          <p:nvPr/>
        </p:nvPicPr>
        <p:blipFill>
          <a:blip r:embed="rId4">
            <a:alphaModFix/>
          </a:blip>
          <a:stretch>
            <a:fillRect/>
          </a:stretch>
        </p:blipFill>
        <p:spPr>
          <a:xfrm>
            <a:off x="2581500" y="1972300"/>
            <a:ext cx="6413451" cy="2596575"/>
          </a:xfrm>
          <a:prstGeom prst="rect">
            <a:avLst/>
          </a:prstGeom>
          <a:noFill/>
          <a:ln>
            <a:noFill/>
          </a:ln>
        </p:spPr>
      </p:pic>
      <p:sp>
        <p:nvSpPr>
          <p:cNvPr id="69" name="Google Shape;69;p15"/>
          <p:cNvSpPr txBox="1"/>
          <p:nvPr/>
        </p:nvSpPr>
        <p:spPr>
          <a:xfrm>
            <a:off x="123775" y="2557450"/>
            <a:ext cx="2317800" cy="929700"/>
          </a:xfrm>
          <a:prstGeom prst="rect">
            <a:avLst/>
          </a:prstGeom>
          <a:noFill/>
          <a:ln>
            <a:noFill/>
          </a:ln>
        </p:spPr>
        <p:txBody>
          <a:bodyPr anchorCtr="0" anchor="t" bIns="91425" lIns="91425" spcFirstLastPara="1" rIns="91425" wrap="square" tIns="91425">
            <a:spAutoFit/>
          </a:bodyPr>
          <a:lstStyle/>
          <a:p>
            <a:pPr indent="0" lvl="0" marL="0" rtl="0" algn="l">
              <a:lnSpc>
                <a:spcPct val="170000"/>
              </a:lnSpc>
              <a:spcBef>
                <a:spcPts val="0"/>
              </a:spcBef>
              <a:spcAft>
                <a:spcPts val="0"/>
              </a:spcAft>
              <a:buClr>
                <a:schemeClr val="dk1"/>
              </a:buClr>
              <a:buSzPts val="1100"/>
              <a:buFont typeface="Arial"/>
              <a:buNone/>
            </a:pPr>
            <a:r>
              <a:rPr lang="es" sz="1100">
                <a:solidFill>
                  <a:schemeClr val="dk2"/>
                </a:solidFill>
                <a:latin typeface="Lexend"/>
                <a:ea typeface="Lexend"/>
                <a:cs typeface="Lexend"/>
                <a:sym typeface="Lexend"/>
              </a:rPr>
              <a:t>There are total of 5283 entries in the dataset; and 5237 </a:t>
            </a:r>
            <a:r>
              <a:rPr lang="es" sz="1100">
                <a:solidFill>
                  <a:schemeClr val="dk2"/>
                </a:solidFill>
                <a:latin typeface="Lexend"/>
                <a:ea typeface="Lexend"/>
                <a:cs typeface="Lexend"/>
                <a:sym typeface="Lexend"/>
              </a:rPr>
              <a:t>unique</a:t>
            </a:r>
            <a:r>
              <a:rPr lang="es" sz="1100">
                <a:solidFill>
                  <a:schemeClr val="dk2"/>
                </a:solidFill>
                <a:latin typeface="Lexend"/>
                <a:ea typeface="Lexend"/>
                <a:cs typeface="Lexend"/>
                <a:sym typeface="Lexend"/>
              </a:rPr>
              <a:t> titles.</a:t>
            </a:r>
            <a:endParaRPr sz="1100">
              <a:solidFill>
                <a:srgbClr val="3C4043"/>
              </a:solidFill>
              <a:latin typeface="Roboto Mono"/>
              <a:ea typeface="Roboto Mono"/>
              <a:cs typeface="Roboto Mono"/>
              <a:sym typeface="Roboto Mono"/>
            </a:endParaRPr>
          </a:p>
        </p:txBody>
      </p:sp>
      <p:sp>
        <p:nvSpPr>
          <p:cNvPr id="70" name="Google Shape;70;p15"/>
          <p:cNvSpPr txBox="1"/>
          <p:nvPr/>
        </p:nvSpPr>
        <p:spPr>
          <a:xfrm>
            <a:off x="104400" y="1150338"/>
            <a:ext cx="8935200" cy="743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es" sz="1100">
                <a:solidFill>
                  <a:schemeClr val="dk2"/>
                </a:solidFill>
                <a:latin typeface="Lexend"/>
                <a:ea typeface="Lexend"/>
                <a:cs typeface="Lexend"/>
                <a:sym typeface="Lexend"/>
              </a:rPr>
              <a:t>The dataset includes details such as the title's name, its type (whether it is a TV show or a movie), a brief description of the content, the year it was released, age certification rating, runtime (for TV shows: length of episodes; for movies: duration), IMDb score, and IMDb votes.</a:t>
            </a:r>
            <a:endParaRPr sz="1800">
              <a:solidFill>
                <a:schemeClr val="dk2"/>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 name="Shape 74"/>
        <p:cNvGrpSpPr/>
        <p:nvPr/>
      </p:nvGrpSpPr>
      <p:grpSpPr>
        <a:xfrm>
          <a:off x="0" y="0"/>
          <a:ext cx="0" cy="0"/>
          <a:chOff x="0" y="0"/>
          <a:chExt cx="0" cy="0"/>
        </a:xfrm>
      </p:grpSpPr>
      <p:sp>
        <p:nvSpPr>
          <p:cNvPr id="75" name="Google Shape;75;p1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sz="1800" u="sng">
              <a:solidFill>
                <a:schemeClr val="dk2"/>
              </a:solidFill>
              <a:latin typeface="Lexend"/>
              <a:ea typeface="Lexend"/>
              <a:cs typeface="Lexend"/>
              <a:sym typeface="Lexend"/>
            </a:endParaRPr>
          </a:p>
        </p:txBody>
      </p:sp>
      <p:sp>
        <p:nvSpPr>
          <p:cNvPr id="76" name="Google Shape;76;p1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77" name="Google Shape;77;p16"/>
          <p:cNvPicPr preferRelativeResize="0"/>
          <p:nvPr/>
        </p:nvPicPr>
        <p:blipFill>
          <a:blip r:embed="rId3">
            <a:alphaModFix/>
          </a:blip>
          <a:stretch>
            <a:fillRect/>
          </a:stretch>
        </p:blipFill>
        <p:spPr>
          <a:xfrm>
            <a:off x="457" y="52600"/>
            <a:ext cx="9143086" cy="5143500"/>
          </a:xfrm>
          <a:prstGeom prst="rect">
            <a:avLst/>
          </a:prstGeom>
          <a:noFill/>
          <a:ln>
            <a:noFill/>
          </a:ln>
        </p:spPr>
      </p:pic>
      <p:sp>
        <p:nvSpPr>
          <p:cNvPr id="78" name="Google Shape;78;p16"/>
          <p:cNvSpPr txBox="1"/>
          <p:nvPr/>
        </p:nvSpPr>
        <p:spPr>
          <a:xfrm>
            <a:off x="231425" y="489700"/>
            <a:ext cx="3251400" cy="1926600"/>
          </a:xfrm>
          <a:prstGeom prst="rect">
            <a:avLst/>
          </a:prstGeom>
          <a:noFill/>
          <a:ln>
            <a:noFill/>
          </a:ln>
        </p:spPr>
        <p:txBody>
          <a:bodyPr anchorCtr="0" anchor="t" bIns="91425" lIns="91425" spcFirstLastPara="1" rIns="91425" wrap="square" tIns="91425">
            <a:spAutoFit/>
          </a:bodyPr>
          <a:lstStyle/>
          <a:p>
            <a:pPr indent="0" lvl="0" marL="0" rtl="0" algn="l">
              <a:lnSpc>
                <a:spcPct val="160000"/>
              </a:lnSpc>
              <a:spcBef>
                <a:spcPts val="1400"/>
              </a:spcBef>
              <a:spcAft>
                <a:spcPts val="0"/>
              </a:spcAft>
              <a:buNone/>
            </a:pPr>
            <a:r>
              <a:rPr lang="es" sz="1800" u="sng">
                <a:solidFill>
                  <a:schemeClr val="dk2"/>
                </a:solidFill>
                <a:latin typeface="Lexend"/>
                <a:ea typeface="Lexend"/>
                <a:cs typeface="Lexend"/>
                <a:sym typeface="Lexend"/>
              </a:rPr>
              <a:t>Distribution by Type</a:t>
            </a:r>
            <a:endParaRPr sz="1800" u="sng">
              <a:solidFill>
                <a:schemeClr val="dk2"/>
              </a:solidFill>
              <a:latin typeface="Lexend"/>
              <a:ea typeface="Lexend"/>
              <a:cs typeface="Lexend"/>
              <a:sym typeface="Lexend"/>
            </a:endParaRPr>
          </a:p>
          <a:p>
            <a:pPr indent="0" lvl="0" marL="0" rtl="0" algn="l">
              <a:lnSpc>
                <a:spcPct val="115000"/>
              </a:lnSpc>
              <a:spcBef>
                <a:spcPts val="400"/>
              </a:spcBef>
              <a:spcAft>
                <a:spcPts val="0"/>
              </a:spcAft>
              <a:buNone/>
            </a:pPr>
            <a:r>
              <a:t/>
            </a:r>
            <a:endParaRPr sz="1800" u="sng">
              <a:solidFill>
                <a:schemeClr val="dk2"/>
              </a:solidFill>
              <a:latin typeface="Lexend"/>
              <a:ea typeface="Lexend"/>
              <a:cs typeface="Lexend"/>
              <a:sym typeface="Lexend"/>
            </a:endParaRPr>
          </a:p>
          <a:p>
            <a:pPr indent="0" lvl="0" marL="0" rtl="0" algn="l">
              <a:lnSpc>
                <a:spcPct val="133333"/>
              </a:lnSpc>
              <a:spcBef>
                <a:spcPts val="1800"/>
              </a:spcBef>
              <a:spcAft>
                <a:spcPts val="0"/>
              </a:spcAft>
              <a:buNone/>
            </a:pPr>
            <a:r>
              <a:t/>
            </a:r>
            <a:endParaRPr sz="1800" u="sng">
              <a:solidFill>
                <a:schemeClr val="dk2"/>
              </a:solidFill>
              <a:latin typeface="Lexend"/>
              <a:ea typeface="Lexend"/>
              <a:cs typeface="Lexend"/>
              <a:sym typeface="Lexend"/>
            </a:endParaRPr>
          </a:p>
          <a:p>
            <a:pPr indent="0" lvl="0" marL="0" rtl="0" algn="l">
              <a:lnSpc>
                <a:spcPct val="115000"/>
              </a:lnSpc>
              <a:spcBef>
                <a:spcPts val="400"/>
              </a:spcBef>
              <a:spcAft>
                <a:spcPts val="0"/>
              </a:spcAft>
              <a:buNone/>
            </a:pPr>
            <a:r>
              <a:t/>
            </a:r>
            <a:endParaRPr sz="1800" u="sng">
              <a:solidFill>
                <a:schemeClr val="dk2"/>
              </a:solidFill>
              <a:latin typeface="Lexend"/>
              <a:ea typeface="Lexend"/>
              <a:cs typeface="Lexend"/>
              <a:sym typeface="Lexend"/>
            </a:endParaRPr>
          </a:p>
        </p:txBody>
      </p:sp>
      <p:pic>
        <p:nvPicPr>
          <p:cNvPr id="79" name="Google Shape;79;p16"/>
          <p:cNvPicPr preferRelativeResize="0"/>
          <p:nvPr/>
        </p:nvPicPr>
        <p:blipFill>
          <a:blip r:embed="rId4">
            <a:alphaModFix/>
          </a:blip>
          <a:stretch>
            <a:fillRect/>
          </a:stretch>
        </p:blipFill>
        <p:spPr>
          <a:xfrm>
            <a:off x="4935000" y="1948801"/>
            <a:ext cx="3631969" cy="2691750"/>
          </a:xfrm>
          <a:prstGeom prst="rect">
            <a:avLst/>
          </a:prstGeom>
          <a:noFill/>
          <a:ln>
            <a:noFill/>
          </a:ln>
        </p:spPr>
      </p:pic>
      <p:sp>
        <p:nvSpPr>
          <p:cNvPr id="80" name="Google Shape;80;p16"/>
          <p:cNvSpPr txBox="1"/>
          <p:nvPr/>
        </p:nvSpPr>
        <p:spPr>
          <a:xfrm>
            <a:off x="569225" y="1152475"/>
            <a:ext cx="7499700" cy="9213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Clr>
                <a:schemeClr val="dk1"/>
              </a:buClr>
              <a:buSzPts val="1100"/>
              <a:buFont typeface="Arial"/>
              <a:buNone/>
            </a:pPr>
            <a:r>
              <a:rPr lang="es" sz="1100">
                <a:solidFill>
                  <a:schemeClr val="dk2"/>
                </a:solidFill>
                <a:latin typeface="Lexend"/>
                <a:ea typeface="Lexend"/>
                <a:cs typeface="Lexend"/>
                <a:sym typeface="Lexend"/>
              </a:rPr>
              <a:t>Movies are more prevalent than shows on Netflix.There are around 3391 movies while number of TV shows is 1876. The plot clearly shows that the number of shows is almost half of the number of movies.</a:t>
            </a:r>
            <a:endParaRPr sz="1100">
              <a:solidFill>
                <a:schemeClr val="dk1"/>
              </a:solidFill>
              <a:highlight>
                <a:srgbClr val="F7F7F7"/>
              </a:highlight>
              <a:latin typeface="Courier New"/>
              <a:ea typeface="Courier New"/>
              <a:cs typeface="Courier New"/>
              <a:sym typeface="Courier New"/>
            </a:endParaRPr>
          </a:p>
          <a:p>
            <a:pPr indent="0" lvl="0" marL="0" rtl="0" algn="l">
              <a:spcBef>
                <a:spcPts val="0"/>
              </a:spcBef>
              <a:spcAft>
                <a:spcPts val="0"/>
              </a:spcAft>
              <a:buNone/>
            </a:pPr>
            <a:r>
              <a:t/>
            </a:r>
            <a:endParaRPr sz="1800">
              <a:solidFill>
                <a:schemeClr val="dk2"/>
              </a:solidFill>
            </a:endParaRPr>
          </a:p>
        </p:txBody>
      </p:sp>
      <p:pic>
        <p:nvPicPr>
          <p:cNvPr id="81" name="Google Shape;81;p16"/>
          <p:cNvPicPr preferRelativeResize="0"/>
          <p:nvPr/>
        </p:nvPicPr>
        <p:blipFill>
          <a:blip r:embed="rId5">
            <a:alphaModFix/>
          </a:blip>
          <a:stretch>
            <a:fillRect/>
          </a:stretch>
        </p:blipFill>
        <p:spPr>
          <a:xfrm>
            <a:off x="569225" y="1948800"/>
            <a:ext cx="3251400" cy="2691757"/>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7"/>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marR="0" rtl="0" algn="l">
              <a:lnSpc>
                <a:spcPct val="160000"/>
              </a:lnSpc>
              <a:spcBef>
                <a:spcPts val="1400"/>
              </a:spcBef>
              <a:spcAft>
                <a:spcPts val="400"/>
              </a:spcAft>
              <a:buNone/>
            </a:pPr>
            <a:r>
              <a:t/>
            </a:r>
            <a:endParaRPr sz="1800" u="sng">
              <a:solidFill>
                <a:schemeClr val="dk2"/>
              </a:solidFill>
              <a:latin typeface="Lexend"/>
              <a:ea typeface="Lexend"/>
              <a:cs typeface="Lexend"/>
              <a:sym typeface="Lexend"/>
            </a:endParaRPr>
          </a:p>
        </p:txBody>
      </p:sp>
      <p:sp>
        <p:nvSpPr>
          <p:cNvPr id="87" name="Google Shape;87;p1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88" name="Google Shape;88;p17"/>
          <p:cNvPicPr preferRelativeResize="0"/>
          <p:nvPr/>
        </p:nvPicPr>
        <p:blipFill>
          <a:blip r:embed="rId3">
            <a:alphaModFix/>
          </a:blip>
          <a:stretch>
            <a:fillRect/>
          </a:stretch>
        </p:blipFill>
        <p:spPr>
          <a:xfrm>
            <a:off x="457" y="52600"/>
            <a:ext cx="9143086" cy="5143500"/>
          </a:xfrm>
          <a:prstGeom prst="rect">
            <a:avLst/>
          </a:prstGeom>
          <a:noFill/>
          <a:ln>
            <a:noFill/>
          </a:ln>
        </p:spPr>
      </p:pic>
      <p:sp>
        <p:nvSpPr>
          <p:cNvPr id="89" name="Google Shape;89;p17"/>
          <p:cNvSpPr txBox="1"/>
          <p:nvPr/>
        </p:nvSpPr>
        <p:spPr>
          <a:xfrm>
            <a:off x="210375" y="494375"/>
            <a:ext cx="68487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60000"/>
              </a:lnSpc>
              <a:spcBef>
                <a:spcPts val="1400"/>
              </a:spcBef>
              <a:spcAft>
                <a:spcPts val="400"/>
              </a:spcAft>
              <a:buNone/>
            </a:pPr>
            <a:r>
              <a:rPr lang="es" sz="1800" u="sng">
                <a:solidFill>
                  <a:schemeClr val="dk2"/>
                </a:solidFill>
                <a:latin typeface="Lexend"/>
                <a:ea typeface="Lexend"/>
                <a:cs typeface="Lexend"/>
                <a:sym typeface="Lexend"/>
              </a:rPr>
              <a:t>Distribution of Movies and Tv Shows Over release year</a:t>
            </a:r>
            <a:endParaRPr sz="1800" u="sng">
              <a:solidFill>
                <a:schemeClr val="dk2"/>
              </a:solidFill>
              <a:latin typeface="Lexend"/>
              <a:ea typeface="Lexend"/>
              <a:cs typeface="Lexend"/>
              <a:sym typeface="Lexend"/>
            </a:endParaRPr>
          </a:p>
        </p:txBody>
      </p:sp>
      <p:sp>
        <p:nvSpPr>
          <p:cNvPr id="90" name="Google Shape;90;p17"/>
          <p:cNvSpPr txBox="1"/>
          <p:nvPr/>
        </p:nvSpPr>
        <p:spPr>
          <a:xfrm>
            <a:off x="168300" y="2121925"/>
            <a:ext cx="3000000" cy="1369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a:solidFill>
                  <a:schemeClr val="dk2"/>
                </a:solidFill>
                <a:latin typeface="Lexend"/>
                <a:ea typeface="Lexend"/>
                <a:cs typeface="Lexend"/>
                <a:sym typeface="Lexend"/>
              </a:rPr>
              <a:t>The surge in movie and show releases, from one per year to as many as 180 now, points to a booming entertainment industry. This growth reflects how technology has evolved, making it easier for filmmakers and producers to create content since 1953</a:t>
            </a:r>
            <a:r>
              <a:rPr lang="es" sz="1100">
                <a:solidFill>
                  <a:schemeClr val="accent2"/>
                </a:solidFill>
                <a:highlight>
                  <a:srgbClr val="FFFFFF"/>
                </a:highlight>
                <a:latin typeface="Roboto"/>
                <a:ea typeface="Roboto"/>
                <a:cs typeface="Roboto"/>
                <a:sym typeface="Roboto"/>
              </a:rPr>
              <a:t>.</a:t>
            </a:r>
            <a:endParaRPr sz="1100"/>
          </a:p>
        </p:txBody>
      </p:sp>
      <p:pic>
        <p:nvPicPr>
          <p:cNvPr id="91" name="Google Shape;91;p17"/>
          <p:cNvPicPr preferRelativeResize="0"/>
          <p:nvPr/>
        </p:nvPicPr>
        <p:blipFill>
          <a:blip r:embed="rId4">
            <a:alphaModFix/>
          </a:blip>
          <a:stretch>
            <a:fillRect/>
          </a:stretch>
        </p:blipFill>
        <p:spPr>
          <a:xfrm>
            <a:off x="3651050" y="1099800"/>
            <a:ext cx="5085151" cy="318014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97" name="Google Shape;97;p1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sz="1100">
              <a:latin typeface="Lexend"/>
              <a:ea typeface="Lexend"/>
              <a:cs typeface="Lexend"/>
              <a:sym typeface="Lexend"/>
            </a:endParaRPr>
          </a:p>
        </p:txBody>
      </p:sp>
      <p:pic>
        <p:nvPicPr>
          <p:cNvPr id="98" name="Google Shape;98;p18"/>
          <p:cNvPicPr preferRelativeResize="0"/>
          <p:nvPr/>
        </p:nvPicPr>
        <p:blipFill>
          <a:blip r:embed="rId3">
            <a:alphaModFix/>
          </a:blip>
          <a:stretch>
            <a:fillRect/>
          </a:stretch>
        </p:blipFill>
        <p:spPr>
          <a:xfrm>
            <a:off x="457" y="42075"/>
            <a:ext cx="9143086" cy="5143500"/>
          </a:xfrm>
          <a:prstGeom prst="rect">
            <a:avLst/>
          </a:prstGeom>
          <a:noFill/>
          <a:ln>
            <a:noFill/>
          </a:ln>
        </p:spPr>
      </p:pic>
      <p:pic>
        <p:nvPicPr>
          <p:cNvPr id="99" name="Google Shape;99;p18"/>
          <p:cNvPicPr preferRelativeResize="0"/>
          <p:nvPr/>
        </p:nvPicPr>
        <p:blipFill>
          <a:blip r:embed="rId4">
            <a:alphaModFix/>
          </a:blip>
          <a:stretch>
            <a:fillRect/>
          </a:stretch>
        </p:blipFill>
        <p:spPr>
          <a:xfrm>
            <a:off x="147300" y="1254550"/>
            <a:ext cx="8868151" cy="3260174"/>
          </a:xfrm>
          <a:prstGeom prst="rect">
            <a:avLst/>
          </a:prstGeom>
          <a:noFill/>
          <a:ln>
            <a:noFill/>
          </a:ln>
        </p:spPr>
      </p:pic>
      <p:sp>
        <p:nvSpPr>
          <p:cNvPr id="100" name="Google Shape;100;p18"/>
          <p:cNvSpPr txBox="1"/>
          <p:nvPr/>
        </p:nvSpPr>
        <p:spPr>
          <a:xfrm>
            <a:off x="924900" y="663725"/>
            <a:ext cx="72942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a:solidFill>
                  <a:schemeClr val="dk2"/>
                </a:solidFill>
                <a:latin typeface="Lexend"/>
                <a:ea typeface="Lexend"/>
                <a:cs typeface="Lexend"/>
                <a:sym typeface="Lexend"/>
              </a:rPr>
              <a:t>Notably, from 2018 to 2021, the count of movie releases surpassed the 400 mark, reaching a peak in 2019</a:t>
            </a:r>
            <a:endParaRPr>
              <a:solidFill>
                <a:schemeClr val="dk2"/>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06" name="Google Shape;106;p1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sz="1100">
              <a:latin typeface="Lexend"/>
              <a:ea typeface="Lexend"/>
              <a:cs typeface="Lexend"/>
              <a:sym typeface="Lexend"/>
            </a:endParaRPr>
          </a:p>
        </p:txBody>
      </p:sp>
      <p:pic>
        <p:nvPicPr>
          <p:cNvPr id="107" name="Google Shape;107;p19"/>
          <p:cNvPicPr preferRelativeResize="0"/>
          <p:nvPr/>
        </p:nvPicPr>
        <p:blipFill>
          <a:blip r:embed="rId3">
            <a:alphaModFix/>
          </a:blip>
          <a:stretch>
            <a:fillRect/>
          </a:stretch>
        </p:blipFill>
        <p:spPr>
          <a:xfrm>
            <a:off x="457" y="42075"/>
            <a:ext cx="9143086" cy="5143500"/>
          </a:xfrm>
          <a:prstGeom prst="rect">
            <a:avLst/>
          </a:prstGeom>
          <a:noFill/>
          <a:ln>
            <a:noFill/>
          </a:ln>
        </p:spPr>
      </p:pic>
      <p:sp>
        <p:nvSpPr>
          <p:cNvPr id="108" name="Google Shape;108;p19"/>
          <p:cNvSpPr txBox="1"/>
          <p:nvPr/>
        </p:nvSpPr>
        <p:spPr>
          <a:xfrm>
            <a:off x="1813663" y="596450"/>
            <a:ext cx="55167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a:solidFill>
                  <a:schemeClr val="dk2"/>
                </a:solidFill>
                <a:latin typeface="Lexend"/>
                <a:ea typeface="Lexend"/>
                <a:cs typeface="Lexend"/>
                <a:sym typeface="Lexend"/>
              </a:rPr>
              <a:t>The peak of Tv shows  occurs in 2018, followed by notable peaks in 2019 and 2021</a:t>
            </a:r>
            <a:endParaRPr/>
          </a:p>
        </p:txBody>
      </p:sp>
      <p:pic>
        <p:nvPicPr>
          <p:cNvPr id="109" name="Google Shape;109;p19"/>
          <p:cNvPicPr preferRelativeResize="0"/>
          <p:nvPr/>
        </p:nvPicPr>
        <p:blipFill>
          <a:blip r:embed="rId4">
            <a:alphaModFix/>
          </a:blip>
          <a:stretch>
            <a:fillRect/>
          </a:stretch>
        </p:blipFill>
        <p:spPr>
          <a:xfrm>
            <a:off x="172038" y="1152475"/>
            <a:ext cx="8799927" cy="326600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15" name="Google Shape;115;p20"/>
          <p:cNvSpPr txBox="1"/>
          <p:nvPr>
            <p:ph idx="1" type="body"/>
          </p:nvPr>
        </p:nvSpPr>
        <p:spPr>
          <a:xfrm>
            <a:off x="312150" y="10998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sz="1100">
              <a:latin typeface="Lexend"/>
              <a:ea typeface="Lexend"/>
              <a:cs typeface="Lexend"/>
              <a:sym typeface="Lexend"/>
            </a:endParaRPr>
          </a:p>
        </p:txBody>
      </p:sp>
      <p:pic>
        <p:nvPicPr>
          <p:cNvPr id="116" name="Google Shape;116;p20"/>
          <p:cNvPicPr preferRelativeResize="0"/>
          <p:nvPr/>
        </p:nvPicPr>
        <p:blipFill>
          <a:blip r:embed="rId3">
            <a:alphaModFix/>
          </a:blip>
          <a:stretch>
            <a:fillRect/>
          </a:stretch>
        </p:blipFill>
        <p:spPr>
          <a:xfrm>
            <a:off x="907" y="0"/>
            <a:ext cx="9143086" cy="5143500"/>
          </a:xfrm>
          <a:prstGeom prst="rect">
            <a:avLst/>
          </a:prstGeom>
          <a:noFill/>
          <a:ln>
            <a:noFill/>
          </a:ln>
        </p:spPr>
      </p:pic>
      <p:pic>
        <p:nvPicPr>
          <p:cNvPr id="117" name="Google Shape;117;p20"/>
          <p:cNvPicPr preferRelativeResize="0"/>
          <p:nvPr/>
        </p:nvPicPr>
        <p:blipFill>
          <a:blip r:embed="rId4">
            <a:alphaModFix/>
          </a:blip>
          <a:stretch>
            <a:fillRect/>
          </a:stretch>
        </p:blipFill>
        <p:spPr>
          <a:xfrm>
            <a:off x="3415225" y="993163"/>
            <a:ext cx="5417075" cy="3157174"/>
          </a:xfrm>
          <a:prstGeom prst="rect">
            <a:avLst/>
          </a:prstGeom>
          <a:noFill/>
          <a:ln>
            <a:noFill/>
          </a:ln>
        </p:spPr>
      </p:pic>
      <p:sp>
        <p:nvSpPr>
          <p:cNvPr id="118" name="Google Shape;118;p20"/>
          <p:cNvSpPr txBox="1"/>
          <p:nvPr/>
        </p:nvSpPr>
        <p:spPr>
          <a:xfrm>
            <a:off x="94675" y="558275"/>
            <a:ext cx="3766800" cy="461700"/>
          </a:xfrm>
          <a:prstGeom prst="rect">
            <a:avLst/>
          </a:prstGeom>
          <a:noFill/>
          <a:ln>
            <a:noFill/>
          </a:ln>
        </p:spPr>
        <p:txBody>
          <a:bodyPr anchorCtr="0" anchor="t" bIns="91425" lIns="91425" spcFirstLastPara="1" rIns="91425" wrap="square" tIns="91425">
            <a:spAutoFit/>
          </a:bodyPr>
          <a:lstStyle/>
          <a:p>
            <a:pPr indent="-342900" lvl="0" marL="457200" rtl="0" algn="l">
              <a:lnSpc>
                <a:spcPct val="135714"/>
              </a:lnSpc>
              <a:spcBef>
                <a:spcPts val="0"/>
              </a:spcBef>
              <a:spcAft>
                <a:spcPts val="0"/>
              </a:spcAft>
              <a:buClr>
                <a:schemeClr val="dk2"/>
              </a:buClr>
              <a:buSzPts val="1800"/>
              <a:buFont typeface="Lexend"/>
              <a:buAutoNum type="arabicPeriod"/>
            </a:pPr>
            <a:r>
              <a:rPr lang="es" sz="1800" u="sng">
                <a:solidFill>
                  <a:schemeClr val="dk2"/>
                </a:solidFill>
                <a:latin typeface="Lexend"/>
                <a:ea typeface="Lexend"/>
                <a:cs typeface="Lexend"/>
                <a:sym typeface="Lexend"/>
              </a:rPr>
              <a:t>IMDb Distribution Analysis</a:t>
            </a:r>
            <a:endParaRPr sz="1050">
              <a:solidFill>
                <a:srgbClr val="008000"/>
              </a:solidFill>
              <a:highlight>
                <a:srgbClr val="F7F7F7"/>
              </a:highlight>
              <a:latin typeface="Courier New"/>
              <a:ea typeface="Courier New"/>
              <a:cs typeface="Courier New"/>
              <a:sym typeface="Courier New"/>
            </a:endParaRPr>
          </a:p>
        </p:txBody>
      </p:sp>
      <p:sp>
        <p:nvSpPr>
          <p:cNvPr id="119" name="Google Shape;119;p20"/>
          <p:cNvSpPr txBox="1"/>
          <p:nvPr/>
        </p:nvSpPr>
        <p:spPr>
          <a:xfrm>
            <a:off x="210825" y="2253975"/>
            <a:ext cx="3000000" cy="1031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a:solidFill>
                  <a:schemeClr val="dk2"/>
                </a:solidFill>
                <a:latin typeface="Lexend"/>
                <a:ea typeface="Lexend"/>
                <a:cs typeface="Lexend"/>
                <a:sym typeface="Lexend"/>
              </a:rPr>
              <a:t>it becomes evident that IMDb tends to assign a score of 6.6 most frequently to films, and the average rating stands at 6.5. This suggests a common trend in IMDb ratings for movies.</a:t>
            </a:r>
            <a:endParaRPr sz="1100">
              <a:solidFill>
                <a:schemeClr val="dk2"/>
              </a:solidFill>
              <a:latin typeface="Lexend"/>
              <a:ea typeface="Lexend"/>
              <a:cs typeface="Lexend"/>
              <a:sym typeface="Lexen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21"/>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sz="1100">
              <a:solidFill>
                <a:schemeClr val="dk2"/>
              </a:solidFill>
              <a:latin typeface="Lexend"/>
              <a:ea typeface="Lexend"/>
              <a:cs typeface="Lexend"/>
              <a:sym typeface="Lexend"/>
            </a:endParaRPr>
          </a:p>
        </p:txBody>
      </p:sp>
      <p:sp>
        <p:nvSpPr>
          <p:cNvPr id="125" name="Google Shape;125;p2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sz="1100">
              <a:latin typeface="Lexend"/>
              <a:ea typeface="Lexend"/>
              <a:cs typeface="Lexend"/>
              <a:sym typeface="Lexend"/>
            </a:endParaRPr>
          </a:p>
        </p:txBody>
      </p:sp>
      <p:pic>
        <p:nvPicPr>
          <p:cNvPr id="126" name="Google Shape;126;p21"/>
          <p:cNvPicPr preferRelativeResize="0"/>
          <p:nvPr/>
        </p:nvPicPr>
        <p:blipFill>
          <a:blip r:embed="rId3">
            <a:alphaModFix/>
          </a:blip>
          <a:stretch>
            <a:fillRect/>
          </a:stretch>
        </p:blipFill>
        <p:spPr>
          <a:xfrm>
            <a:off x="457" y="52600"/>
            <a:ext cx="9143086" cy="5143500"/>
          </a:xfrm>
          <a:prstGeom prst="rect">
            <a:avLst/>
          </a:prstGeom>
          <a:noFill/>
          <a:ln>
            <a:noFill/>
          </a:ln>
        </p:spPr>
      </p:pic>
      <p:sp>
        <p:nvSpPr>
          <p:cNvPr id="127" name="Google Shape;127;p21"/>
          <p:cNvSpPr txBox="1"/>
          <p:nvPr/>
        </p:nvSpPr>
        <p:spPr>
          <a:xfrm>
            <a:off x="452275" y="546725"/>
            <a:ext cx="6764400" cy="354000"/>
          </a:xfrm>
          <a:prstGeom prst="rect">
            <a:avLst/>
          </a:prstGeom>
          <a:noFill/>
          <a:ln>
            <a:noFill/>
          </a:ln>
        </p:spPr>
        <p:txBody>
          <a:bodyPr anchorCtr="0" anchor="t" bIns="91425" lIns="91425" spcFirstLastPara="1" rIns="91425" wrap="square" tIns="91425">
            <a:spAutoFit/>
          </a:bodyPr>
          <a:lstStyle/>
          <a:p>
            <a:pPr indent="0" lvl="0" marL="0" rtl="0" algn="l">
              <a:lnSpc>
                <a:spcPct val="140000"/>
              </a:lnSpc>
              <a:spcBef>
                <a:spcPts val="0"/>
              </a:spcBef>
              <a:spcAft>
                <a:spcPts val="600"/>
              </a:spcAft>
              <a:buNone/>
            </a:pPr>
            <a:r>
              <a:rPr i="1" lang="es" sz="1100" u="sng">
                <a:solidFill>
                  <a:schemeClr val="dk2"/>
                </a:solidFill>
                <a:latin typeface="Lexend"/>
                <a:ea typeface="Lexend"/>
                <a:cs typeface="Lexend"/>
                <a:sym typeface="Lexend"/>
              </a:rPr>
              <a:t>Analyzing how IMDb scores have changed over the years</a:t>
            </a:r>
            <a:endParaRPr i="1" sz="1100" u="sng">
              <a:solidFill>
                <a:schemeClr val="dk2"/>
              </a:solidFill>
              <a:latin typeface="Lexend"/>
              <a:ea typeface="Lexend"/>
              <a:cs typeface="Lexend"/>
              <a:sym typeface="Lexend"/>
            </a:endParaRPr>
          </a:p>
        </p:txBody>
      </p:sp>
      <p:pic>
        <p:nvPicPr>
          <p:cNvPr id="128" name="Google Shape;128;p21"/>
          <p:cNvPicPr preferRelativeResize="0"/>
          <p:nvPr/>
        </p:nvPicPr>
        <p:blipFill>
          <a:blip r:embed="rId4">
            <a:alphaModFix/>
          </a:blip>
          <a:stretch>
            <a:fillRect/>
          </a:stretch>
        </p:blipFill>
        <p:spPr>
          <a:xfrm>
            <a:off x="4369377" y="980275"/>
            <a:ext cx="4412214" cy="3288150"/>
          </a:xfrm>
          <a:prstGeom prst="rect">
            <a:avLst/>
          </a:prstGeom>
          <a:noFill/>
          <a:ln>
            <a:noFill/>
          </a:ln>
        </p:spPr>
      </p:pic>
      <p:sp>
        <p:nvSpPr>
          <p:cNvPr id="129" name="Google Shape;129;p21"/>
          <p:cNvSpPr txBox="1"/>
          <p:nvPr/>
        </p:nvSpPr>
        <p:spPr>
          <a:xfrm>
            <a:off x="0" y="1536975"/>
            <a:ext cx="3924600" cy="2301000"/>
          </a:xfrm>
          <a:prstGeom prst="rect">
            <a:avLst/>
          </a:prstGeom>
          <a:noFill/>
          <a:ln>
            <a:noFill/>
          </a:ln>
        </p:spPr>
        <p:txBody>
          <a:bodyPr anchorCtr="0" anchor="t" bIns="91425" lIns="91425" spcFirstLastPara="1" rIns="91425" wrap="square" tIns="91425">
            <a:spAutoFit/>
          </a:bodyPr>
          <a:lstStyle/>
          <a:p>
            <a:pPr indent="-298450" lvl="0" marL="457200" rtl="0" algn="l">
              <a:lnSpc>
                <a:spcPct val="115000"/>
              </a:lnSpc>
              <a:spcBef>
                <a:spcPts val="600"/>
              </a:spcBef>
              <a:spcAft>
                <a:spcPts val="0"/>
              </a:spcAft>
              <a:buClr>
                <a:schemeClr val="dk2"/>
              </a:buClr>
              <a:buSzPts val="1100"/>
              <a:buFont typeface="Lexend"/>
              <a:buChar char="●"/>
            </a:pPr>
            <a:r>
              <a:rPr lang="es" sz="1100">
                <a:solidFill>
                  <a:schemeClr val="dk2"/>
                </a:solidFill>
                <a:latin typeface="Lexend"/>
                <a:ea typeface="Lexend"/>
                <a:cs typeface="Lexend"/>
                <a:sym typeface="Lexend"/>
              </a:rPr>
              <a:t>The </a:t>
            </a:r>
            <a:r>
              <a:rPr lang="es" sz="1100">
                <a:solidFill>
                  <a:schemeClr val="dk2"/>
                </a:solidFill>
                <a:latin typeface="Lexend"/>
                <a:ea typeface="Lexend"/>
                <a:cs typeface="Lexend"/>
                <a:sym typeface="Lexend"/>
              </a:rPr>
              <a:t>released in earlier years tend to exhibit higher IMDb scores. </a:t>
            </a:r>
            <a:endParaRPr sz="1100">
              <a:solidFill>
                <a:schemeClr val="dk2"/>
              </a:solidFill>
              <a:latin typeface="Lexend"/>
              <a:ea typeface="Lexend"/>
              <a:cs typeface="Lexend"/>
              <a:sym typeface="Lexend"/>
            </a:endParaRPr>
          </a:p>
          <a:p>
            <a:pPr indent="-298450" lvl="0" marL="457200" rtl="0" algn="l">
              <a:lnSpc>
                <a:spcPct val="115000"/>
              </a:lnSpc>
              <a:spcBef>
                <a:spcPts val="0"/>
              </a:spcBef>
              <a:spcAft>
                <a:spcPts val="0"/>
              </a:spcAft>
              <a:buClr>
                <a:schemeClr val="dk2"/>
              </a:buClr>
              <a:buSzPts val="1100"/>
              <a:buFont typeface="Lexend"/>
              <a:buChar char="●"/>
            </a:pPr>
            <a:r>
              <a:rPr lang="es" sz="1100">
                <a:solidFill>
                  <a:schemeClr val="dk2"/>
                </a:solidFill>
                <a:latin typeface="Lexend"/>
                <a:ea typeface="Lexend"/>
                <a:cs typeface="Lexend"/>
                <a:sym typeface="Lexend"/>
              </a:rPr>
              <a:t>A notable and consistent decline in IMDb scores is observed annually. </a:t>
            </a:r>
            <a:endParaRPr sz="1100">
              <a:solidFill>
                <a:schemeClr val="dk2"/>
              </a:solidFill>
              <a:latin typeface="Lexend"/>
              <a:ea typeface="Lexend"/>
              <a:cs typeface="Lexend"/>
              <a:sym typeface="Lexend"/>
            </a:endParaRPr>
          </a:p>
          <a:p>
            <a:pPr indent="-298450" lvl="0" marL="457200" rtl="0" algn="l">
              <a:lnSpc>
                <a:spcPct val="115000"/>
              </a:lnSpc>
              <a:spcBef>
                <a:spcPts val="0"/>
              </a:spcBef>
              <a:spcAft>
                <a:spcPts val="0"/>
              </a:spcAft>
              <a:buClr>
                <a:schemeClr val="dk2"/>
              </a:buClr>
              <a:buSzPts val="1100"/>
              <a:buFont typeface="Lexend"/>
              <a:buChar char="●"/>
            </a:pPr>
            <a:r>
              <a:rPr lang="es" sz="1100">
                <a:solidFill>
                  <a:schemeClr val="dk2"/>
                </a:solidFill>
                <a:latin typeface="Lexend"/>
                <a:ea typeface="Lexend"/>
                <a:cs typeface="Lexend"/>
                <a:sym typeface="Lexend"/>
              </a:rPr>
              <a:t>Between the 1970s and 1980s there is a sharp decrease in the scores with averages dropping below 4.5.</a:t>
            </a:r>
            <a:endParaRPr sz="1100">
              <a:solidFill>
                <a:schemeClr val="dk2"/>
              </a:solidFill>
              <a:latin typeface="Lexend"/>
              <a:ea typeface="Lexend"/>
              <a:cs typeface="Lexend"/>
              <a:sym typeface="Lexend"/>
            </a:endParaRPr>
          </a:p>
          <a:p>
            <a:pPr indent="-298450" lvl="0" marL="457200" rtl="0" algn="l">
              <a:lnSpc>
                <a:spcPct val="115000"/>
              </a:lnSpc>
              <a:spcBef>
                <a:spcPts val="0"/>
              </a:spcBef>
              <a:spcAft>
                <a:spcPts val="0"/>
              </a:spcAft>
              <a:buClr>
                <a:schemeClr val="dk2"/>
              </a:buClr>
              <a:buSzPts val="1100"/>
              <a:buFont typeface="Lexend"/>
              <a:buChar char="●"/>
            </a:pPr>
            <a:r>
              <a:rPr lang="es" sz="1100">
                <a:solidFill>
                  <a:schemeClr val="dk2"/>
                </a:solidFill>
                <a:latin typeface="Lexend"/>
                <a:ea typeface="Lexend"/>
                <a:cs typeface="Lexend"/>
                <a:sym typeface="Lexend"/>
              </a:rPr>
              <a:t>The period between the 1980s and 1990s, a significant uptick in the average scores is notable, reaching nearly 8.0. The unique phase where the average scores peaked.</a:t>
            </a:r>
            <a:endParaRPr sz="1200">
              <a:solidFill>
                <a:schemeClr val="accent2"/>
              </a:solidFill>
              <a:highlight>
                <a:srgbClr val="FFFFFF"/>
              </a:highlight>
              <a:latin typeface="Roboto"/>
              <a:ea typeface="Roboto"/>
              <a:cs typeface="Roboto"/>
              <a:sym typeface="Roboto"/>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